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3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3"/>
    <p:sldMasterId id="2147483653" r:id="rId4"/>
    <p:sldMasterId id="2147483919" r:id="rId5"/>
    <p:sldMasterId id="2147483943" r:id="rId6"/>
  </p:sldMasterIdLst>
  <p:notesMasterIdLst>
    <p:notesMasterId r:id="rId90"/>
  </p:notesMasterIdLst>
  <p:handoutMasterIdLst>
    <p:handoutMasterId r:id="rId91"/>
  </p:handoutMasterIdLst>
  <p:sldIdLst>
    <p:sldId id="1120" r:id="rId7"/>
    <p:sldId id="1208" r:id="rId8"/>
    <p:sldId id="1122" r:id="rId9"/>
    <p:sldId id="1123" r:id="rId10"/>
    <p:sldId id="1240" r:id="rId11"/>
    <p:sldId id="1124" r:id="rId12"/>
    <p:sldId id="1125" r:id="rId13"/>
    <p:sldId id="1126" r:id="rId14"/>
    <p:sldId id="1127" r:id="rId15"/>
    <p:sldId id="1128" r:id="rId16"/>
    <p:sldId id="1129" r:id="rId17"/>
    <p:sldId id="1130" r:id="rId18"/>
    <p:sldId id="1131" r:id="rId19"/>
    <p:sldId id="1214" r:id="rId20"/>
    <p:sldId id="1132" r:id="rId21"/>
    <p:sldId id="1133" r:id="rId22"/>
    <p:sldId id="1134" r:id="rId23"/>
    <p:sldId id="1226" r:id="rId24"/>
    <p:sldId id="1224" r:id="rId25"/>
    <p:sldId id="1135" r:id="rId26"/>
    <p:sldId id="1136" r:id="rId27"/>
    <p:sldId id="1137" r:id="rId28"/>
    <p:sldId id="1138" r:id="rId29"/>
    <p:sldId id="1139" r:id="rId30"/>
    <p:sldId id="1140" r:id="rId31"/>
    <p:sldId id="1141" r:id="rId32"/>
    <p:sldId id="1107" r:id="rId33"/>
    <p:sldId id="1215" r:id="rId34"/>
    <p:sldId id="1244" r:id="rId35"/>
    <p:sldId id="1143" r:id="rId36"/>
    <p:sldId id="1144" r:id="rId37"/>
    <p:sldId id="1228" r:id="rId38"/>
    <p:sldId id="1241" r:id="rId39"/>
    <p:sldId id="1108" r:id="rId40"/>
    <p:sldId id="1149" r:id="rId41"/>
    <p:sldId id="1231" r:id="rId42"/>
    <p:sldId id="1101" r:id="rId43"/>
    <p:sldId id="1102" r:id="rId44"/>
    <p:sldId id="1103" r:id="rId45"/>
    <p:sldId id="1104" r:id="rId46"/>
    <p:sldId id="1106" r:id="rId47"/>
    <p:sldId id="1109" r:id="rId48"/>
    <p:sldId id="1110" r:id="rId49"/>
    <p:sldId id="333" r:id="rId50"/>
    <p:sldId id="366" r:id="rId51"/>
    <p:sldId id="1230" r:id="rId52"/>
    <p:sldId id="1174" r:id="rId53"/>
    <p:sldId id="1111" r:id="rId54"/>
    <p:sldId id="1243" r:id="rId55"/>
    <p:sldId id="1151" r:id="rId56"/>
    <p:sldId id="1146" r:id="rId57"/>
    <p:sldId id="1155" r:id="rId58"/>
    <p:sldId id="1153" r:id="rId59"/>
    <p:sldId id="1158" r:id="rId60"/>
    <p:sldId id="1156" r:id="rId61"/>
    <p:sldId id="1150" r:id="rId62"/>
    <p:sldId id="1157" r:id="rId63"/>
    <p:sldId id="1148" r:id="rId64"/>
    <p:sldId id="1164" r:id="rId65"/>
    <p:sldId id="1165" r:id="rId66"/>
    <p:sldId id="1166" r:id="rId67"/>
    <p:sldId id="1167" r:id="rId68"/>
    <p:sldId id="1179" r:id="rId69"/>
    <p:sldId id="1168" r:id="rId70"/>
    <p:sldId id="1169" r:id="rId71"/>
    <p:sldId id="1170" r:id="rId72"/>
    <p:sldId id="1171" r:id="rId73"/>
    <p:sldId id="1172" r:id="rId74"/>
    <p:sldId id="1173" r:id="rId75"/>
    <p:sldId id="1177" r:id="rId76"/>
    <p:sldId id="1190" r:id="rId77"/>
    <p:sldId id="1185" r:id="rId78"/>
    <p:sldId id="1182" r:id="rId79"/>
    <p:sldId id="1191" r:id="rId80"/>
    <p:sldId id="1192" r:id="rId81"/>
    <p:sldId id="1183" r:id="rId82"/>
    <p:sldId id="1235" r:id="rId83"/>
    <p:sldId id="1187" r:id="rId84"/>
    <p:sldId id="1193" r:id="rId85"/>
    <p:sldId id="1194" r:id="rId86"/>
    <p:sldId id="1195" r:id="rId87"/>
    <p:sldId id="1196" r:id="rId88"/>
    <p:sldId id="1184" r:id="rId89"/>
  </p:sldIdLst>
  <p:sldSz cx="9144000" cy="6858000" type="screen4x3"/>
  <p:notesSz cx="6858000" cy="9144000"/>
  <p:custDataLst>
    <p:tags r:id="rId9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518"/>
    <a:srgbClr val="008080"/>
    <a:srgbClr val="6CB4E6"/>
    <a:srgbClr val="64C4F3"/>
    <a:srgbClr val="005BA9"/>
    <a:srgbClr val="1083DB"/>
    <a:srgbClr val="E5EFF9"/>
    <a:srgbClr val="FCEA10"/>
    <a:srgbClr val="FFCC66"/>
    <a:srgbClr val="003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0" autoAdjust="0"/>
    <p:restoredTop sz="77451" autoAdjust="0"/>
  </p:normalViewPr>
  <p:slideViewPr>
    <p:cSldViewPr>
      <p:cViewPr varScale="1">
        <p:scale>
          <a:sx n="80" d="100"/>
          <a:sy n="80" d="100"/>
        </p:scale>
        <p:origin x="1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140" d="100"/>
        <a:sy n="140" d="100"/>
      </p:scale>
      <p:origin x="0" y="-28464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3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ags" Target="tags/tag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7-4EEE-8B48-B12613ACA8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7-4EEE-8B48-B12613ACA8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57-4EEE-8B48-B12613ACA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35749680"/>
        <c:axId val="1527834208"/>
        <c:axId val="1547720736"/>
      </c:bar3DChart>
      <c:catAx>
        <c:axId val="1535749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27834208"/>
        <c:crosses val="autoZero"/>
        <c:auto val="1"/>
        <c:lblAlgn val="ctr"/>
        <c:lblOffset val="100"/>
        <c:noMultiLvlLbl val="0"/>
      </c:catAx>
      <c:valAx>
        <c:axId val="152783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35749680"/>
        <c:crosses val="autoZero"/>
        <c:crossBetween val="between"/>
      </c:valAx>
      <c:serAx>
        <c:axId val="1547720736"/>
        <c:scaling>
          <c:orientation val="minMax"/>
        </c:scaling>
        <c:delete val="0"/>
        <c:axPos val="b"/>
        <c:majorTickMark val="out"/>
        <c:minorTickMark val="none"/>
        <c:tickLblPos val="nextTo"/>
        <c:crossAx val="1527834208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e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5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5" Type="http://schemas.openxmlformats.org/officeDocument/2006/relationships/image" Target="../media/image137.emf"/><Relationship Id="rId4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5" Type="http://schemas.openxmlformats.org/officeDocument/2006/relationships/image" Target="../media/image160.wmf"/><Relationship Id="rId10" Type="http://schemas.openxmlformats.org/officeDocument/2006/relationships/image" Target="../media/image165.wmf"/><Relationship Id="rId4" Type="http://schemas.openxmlformats.org/officeDocument/2006/relationships/image" Target="../media/image159.wmf"/><Relationship Id="rId9" Type="http://schemas.openxmlformats.org/officeDocument/2006/relationships/image" Target="../media/image16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4" Type="http://schemas.openxmlformats.org/officeDocument/2006/relationships/image" Target="../media/image1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7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0.wmf"/><Relationship Id="rId1" Type="http://schemas.openxmlformats.org/officeDocument/2006/relationships/image" Target="../media/image13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7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1.wmf"/><Relationship Id="rId1" Type="http://schemas.openxmlformats.org/officeDocument/2006/relationships/image" Target="../media/image134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70.wmf"/><Relationship Id="rId1" Type="http://schemas.openxmlformats.org/officeDocument/2006/relationships/image" Target="../media/image19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196.wmf"/><Relationship Id="rId6" Type="http://schemas.openxmlformats.org/officeDocument/2006/relationships/image" Target="../media/image213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2.wmf"/><Relationship Id="rId5" Type="http://schemas.openxmlformats.org/officeDocument/2006/relationships/image" Target="../media/image217.wmf"/><Relationship Id="rId4" Type="http://schemas.openxmlformats.org/officeDocument/2006/relationships/image" Target="../media/image216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wmf"/><Relationship Id="rId1" Type="http://schemas.openxmlformats.org/officeDocument/2006/relationships/image" Target="../media/image221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4.wmf"/><Relationship Id="rId1" Type="http://schemas.openxmlformats.org/officeDocument/2006/relationships/image" Target="../media/image22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5" Type="http://schemas.openxmlformats.org/officeDocument/2006/relationships/image" Target="../media/image232.wmf"/><Relationship Id="rId4" Type="http://schemas.openxmlformats.org/officeDocument/2006/relationships/image" Target="../media/image23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5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4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3.wmf"/><Relationship Id="rId5" Type="http://schemas.openxmlformats.org/officeDocument/2006/relationships/image" Target="../media/image28.wmf"/><Relationship Id="rId10" Type="http://schemas.openxmlformats.org/officeDocument/2006/relationships/image" Target="../media/image32.wmf"/><Relationship Id="rId4" Type="http://schemas.openxmlformats.org/officeDocument/2006/relationships/image" Target="../media/image27.wmf"/><Relationship Id="rId9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24E5E46-9DA5-4C3F-A151-DF66C95BF23C}" type="datetimeFigureOut">
              <a:rPr lang="en-US"/>
              <a:pPr>
                <a:defRPr/>
              </a:pPr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4E538A4-7FF2-489D-A48A-F1922C783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50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4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24575,'8'22'0,"-3"-5"0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1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1926 1 24575,'-10'0'0,"-22"0"0,-5 0 0,-31 0 0,-13 0 0,-1 0-513,32 0 0,0 0 513,-42 0 0,11 0 0,5 0 0,3 0 0,7 0 0,-8 0 0,0 0 0,9 0 232,-24 0-232,18 0 0,3 0 0,17 0 0,3 0 0,7 0 0,8 0 773,7 0-773,3 0 21,4 0-21,-6 0 0,7 0 0,0 0 0,7 0 0,0 0 0,0 0 0,-1 0 0,1 5 0,-1 7 0,1 0 0,-2 11 0,2-4 0,-7 0 0,4 4 0,-4-4 0,6 6 0,-13 17 0,10-13 0,-10 21 0,12-17 0,-6 0 0,4 6 0,-3-6 0,5 0 0,5 5 0,-3-12 0,4 4 0,-6 2 0,1-6 0,5 12 0,-4-12 0,9 6 0,-3-1 0,5-5 0,0 6 0,0-7 0,0-7 0,0 5 0,0-4 0,0 5 0,0 12 0,6-2 0,13 4 0,11 3 0,21-3 0,-4 6 0,12-5 0,2 5 0,0-12 0,7 5 0,-9-14 0,9 6 0,-7-13 0,16 7 0,-16-8 0,-12-3 0,0 0 0,10 5 0,37 8 0,-12-9 0,-17-7 0,-1-5 0,0 0 0,5 3 0,-18-6 0,0-1 0,24 7 0,-16-7 0,16 0 0,-16 0 0,16 0 0,-16 0 0,16 0 0,-16 0 0,7 0 0,-10 0 0,-7 0 0,-2 0 0,-9 0 0,0-6 0,-6-1 0,-3 0 0,-6-10 0,-1 9 0,-5-9 0,4-1 0,-11 5 0,11-15 0,-10 8 0,4-10 0,-10 12 0,4-6 0,-10 6 0,5-7 0,-6-6 0,0 5 0,0-11 0,0 3 0,0-6 0,0 0 0,0 7 0,0-4 0,0 10 0,0-5 0,0 8 0,0-8 0,0 5 0,0-4 0,0 6 0,0 0 0,-5 6 0,-8-22 0,-1 18 0,-11-27 0,6 24 0,-9-21 0,2 11 0,-2-12 0,1 7 0,0 1 0,1 6 0,5 2 0,-2 8 0,10 5 0,-11-4 0,12 10 0,-19-5 0,11 0 0,-19 3 0,6-9 0,-8 9 0,-17-17 0,4 22 0,-6-15 0,11 18 0,9-7 0,-1 7 0,8-5 0,-5 11 0,12-5 0,1 6 0,8 0 0,6 0 0,5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1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24575,'15'-12'0,"-3"-1"0,4 11 0,0-8 0,3 3 0,6-5 0,6-1 0,3 0 0,6-1 0,-1 1 0,9-1 0,-7-5 0,14 9 0,-13-8 0,4 16 0,-5-4 0,-9 6 0,0 0 0,-8 0 0,-6 0 0,-1 0 0,0 0 0,-4 0 0,9 0 0,-9 0 0,3 5 0,1 2 0,-4 4 0,4 1 0,-6-1 0,0 0 0,0 0 0,0 0 0,-5 0 0,-1 0 0,-5 0 0,5 0 0,-4 6 0,4 2 0,-5 4 0,0 2 0,0-7 0,0 4 0,0 8 0,0-3 0,0 7 0,0-15 0,0 3 0,-5-4 0,-2 1 0,-10 3 0,4-9 0,-4 4 0,0-6 0,-2 1 0,1 0 0,-5-6 0,-3-1 0,-1-5 0,-4 0 0,6 0 0,1 0 0,-1 0 0,2 0 0,5 0 0,6-9 0,7 1 0,5-7 0,0-2 0,0 4 0,0-9 0,0 9 0,0-4 0,0 5 0,5 1 0,1 0 0,5 5 0,-5-3 0,4 7 0,-4-8 0,5 9 0,0-9 0,0 9 0,0-4 0,0 0 0,0 4 0,0-4 0,0 5 0,0 0 0,0 0 0,0 0 0,0 0 0,0 0 0,0 0 0,6 0 0,1 5 0,6 2 0,1 5 0,-1-6 0,0 5 0,-5-5 0,4 7 0,-10-7 0,10 5 0,-11-5 0,11 6 0,0 5 0,-3-4 0,2 3 0,-11-10 0,0 4 0,0-9 0,0 9 0,0-9 0,0 9 0,0-4 0,0 5 0,0 0 0,6 1 0,-4-1 0,4 0 0,-6 0 0,0 0 0,0-5 0,0 4 0,-5-9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1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24575,'15'21'0,"12"10"0,8 4 0,11 18 0,6 7 0,-14-18 0,13 22 0,-15-32 0,9 27 0,-9-23 0,5 12 0,-6-12 0,-5-1 0,2-2 0,-13-14 0,0 5 0,-1-11 0,-7 4 0,0-6 0,0 0 0,-5 0 0,4-1 0,-5 1 0,6-5 0,-5 3 0,3-3 0,-3 5 0,4-5 0,1 4 0,0-4 0,0 5 0,0 0 0,0 0 0,0-5 0,-5-1 0,-1-5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2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24575,'0'10'0,"-10"1"0,2 5 0,-4 3 0,-5 0 0,9 4 0,-4-4 0,-4 5 0,2-5 0,-6 11 0,-3-15 0,15 15 0,-14-11 0,14 13 0,-15-6 0,3 0 0,2-10 0,0 2 0,7-6 0,-2 11 0,2-10 0,-7 10 0,6-11 0,-6 11 0,6-5 0,1 0 0,-2 5 0,-4-10 0,9 4 0,-8-5 0,9-1 0,1 0 0,1 0 0,0 0 0,4 0 0,-9 0 0,9-1 0,-8 0 0,8 1 0,-9-6 0,9 4 0,-8-7 0,8 2 0,-4-4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24575,'11'0'0,"-1"0"0,7 0 0,-4 0 0,4 0 0,-1 0 0,2 0 0,6 0 0,-1 0 0,1 0 0,8 0 0,-6 0 0,12 0 0,-12 0 0,-1 0 0,-2 0 0,-10 0 0,4 0 0,-6 0 0,0 0 0,0 0 0,-6 5 0,0 7 0,0 6 0,4 30 0,5 7 0,9 25 0,-10-31 0,1 3-548,2 0 1,2 2 547,4 9 0,1 2 0,-3 6 0,-1-1 0,-1-16 0,0 1 0,1 13 0,-3-1 0,-6-14 0,-1 0 0,9 11 0,-1 0 0,-7-3 0,-1 0 0,4-3 0,0-1 0,3 40 0,0-2 0,-1-23 0,-6 11-113,4-13 113,-5 0 0,1 7 0,3-18 0,-10 8 0,10-10 0,-10 2 0,5-1 0,-7 1 0,0 6 0,0-5 1088,0 5-1088,0-7 120,0 1-120,0-2 0,0-7 0,0-4 0,0-12 0,0-3 0,0-7 0,0-6 0,0-1 0,0-6 0,0 0 0,0 6 0,0-4 0,0 4 0,0-6 0,-5 0 0,3 0 0,-3 0 0,1-5 0,2 4 0,-7-9 0,3 4 0,-4-5 0,-1 0 0,0 0 0,-6 0 0,-9 0 0,-16-13 0,1 4 0,-16-18 0,-23-7-1075,-6 0 1075,29 8 0,0 1 0,-36-10 0,44 10 0,-2 0 0,0 7 0,-1 0 0,1-2 0,1 0 0,-2 2 0,2 2 0,-26-14-635,17 6 635,11 10 0,15 3 0,8 9 0,12-8 0,8 13 1039,10-2-1039,1 5 671,0 3-671,4-8 0,-4 4 0,5 0 0,-1-4 0,1 4 0,0-5 0,-1 5 0,1-4 0,-1 4 0,1-5 0,-6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24575,'16'0'0,"18"0"0,1 0 0,12 0 0,11 0 0,-6 0 0,15 0 0,-17 0 0,6 0 0,-15 0 0,8 0 0,-16 0 0,-7 0 0,-9 0 0,-6 0 0,6 0 0,-4 0 0,-1 0 0,-7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2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24575,'0'37'0,"0"-4"0,0 33 0,0-7 0,0 19 0,0-11 0,0-1 0,0 1 0,0-16 0,0 7 0,0-31 0,0 3 0,0-12 0,0 0 0,0-1 0,0-6 0,5-5 0,0-1 0,12-5 0,1 0 0,14 0 0,1 0 0,8-12 0,-1 3 0,9-17 0,-7 4 0,7 0 0,-9-3 0,-1 4 0,-6-5 0,-2 7 0,-7-5 0,-5 11 0,-2-4 0,-6 0 0,0 9 0,1-8 0,-6 10 0,-1-5 0,-5 0 0,0 0 0,0 0 0,0 0 0,0 0 0,0-1 0,0 1 0,0 0 0,0 0 0,0 0 0,0-1 0,0-5 0,0 4 0,0-4 0,0 6 0,0 0 0,0 10 0,0 7 0,0 5 0,0 11 0,0-9 0,0 9 0,0-3 0,0 5 0,0 0 0,0 7 0,0 2 0,0 6 0,0 10 0,0 0 0,0 10 0,0 8 0,0-8 0,0 18 0,0-9 0,0 2 0,0-2 0,0-18 0,0-1 0,0-16 0,0-7 0,0-9 0,0-6 0,0 0 0,0 0 0,0-5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24575,'6'11'0,"-1"0"0,8 20 0,1-8 0,23 41 0,-10-28 0,11 39 0,5-29 0,-8 21 0,14-27 0,-10 17 0,-4-20 0,7 8 0,-6-5 0,-1-5 0,5 1 0,-12-4 0,3-7 0,-6-5 0,-7-3 0,-1-6 0,-5 1 0,-1-1 0,-5-1 0,3 1 0,-8-10 0,4-8 0,-5-11 0,0-7 0,0 0 0,0 6 0,0 2 0,0 6 0,0 0 0,0 5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24575,'-16'16'0,"3"9"0,-10 1 0,2 12 0,-5 3 0,-9 3 0,5 5 0,-4-8 0,8-8 0,-8 6 0,13-13 0,-5 7 0,8-9 0,-1-5 0,0 4 0,2-4 0,-1 0 0,5-2 0,-5-5 0,7-1 0,0 0 0,-1 0 0,6 0 0,-4 0 0,4 0 0,0 0 0,-4 0 0,9 0 0,-8-6 0,8 0 0,-4-5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10 393 24575,'-5'-4'0,"0"-2"0,5-11 0,0 4 0,0-10 0,0 4 0,0-5 0,0-1 0,0-6 0,0 11 0,0-18 0,0 18 0,0-12 0,6 7 0,-5 1 0,15 4 0,-8 3 0,9 5 0,-6 6 0,0-4 0,0 9 0,0-4 0,6 5 0,2 0 0,5 0 0,8 0 0,1 0 0,0 0 0,5 0 0,-12 0 0,0 0 0,-3 0 0,-11 0 0,5 0 0,-6 0 0,0 0 0,0 0 0,0 0 0,-5 5 0,-2 0 0,-4 6 0,0-1 0,0 0 0,0 1 0,0-5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5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24575,'32'0'0,"5"0"0,53 0 0,7 0-1301,-40 0 0,2 0 1301,10 0 0,0 0 0,-4 0 0,2 0 0,10 1 0,2-2-745,6-3 0,-1-1 745,-9 4 0,-3 0 0,-5-4 0,-2 0 20,-3 1 1,-1 0-21,-8 4 0,0-2 0,5-6 0,1 0 0,-1 8 0,-2-2-357,36-12 357,8 12 0,-18-12 0,7 12 0,-9-5 0,-1 7 0,11 0 0,-8 0 0,7 0 0,-9 0 0,-1 0 0,11 0 0,-9 0 0,9 0 0,-11 0 0,1-7 0,-1 5 0,-9-5 0,-4 7 0,2 0 1130,-9 0-1130,18 0 1795,-16 0-1795,12 0 0,-12 0 1039,12 0-1039,-12 0 0,16 0 0,-16 0 0,16 0 0,-16 0 0,16 0 0,-6 0 0,-1 0 0,7 0 0,-10 0 0,22 0 0,-11 0 0,3 0 444,-7 0-444,-23 0 0,2 0 0,32 0 0,-29 0 0,-1 0 0,15 0 0,14 0 0,-11 0-387,-19 0 1,3 0 386,38 0 0,-33 0 0,1 0 0,-10 0 0,-1 0 0,10 0 0,2 0 0,1-1 0,-1 2 0,-10 2 0,1 1 0,13-4 0,-1 2 0,28 12 0,-33-12 0,1-2 0,-4 4 0,-1 0 0,0-4 0,0 0 0,0-1 0,-2 2 0,-5 2 0,1 1-79,16-3 0,1 0 79,-15 6 0,-1 0 0,10-6 0,0 0 0,32 13 0,-13-5 0,7 8 0,-10-9 0,11 7 0,-8-6 0,8 7 0,-11 0 0,11 0 0,-8 0-334,-20-6 0,-1-2 334,18 1 0,-6 1 0,-1-2 0,-5-6 0,-1 2 0,0 0 0,18 4 0,-28-7 0,2 0 0,-7 3 0,0-1 0,1-2 0,-1-2 0,41 1 0,-3 0 0,-31 0 0,-1 0 0,31 0 0,-30 0 0,-1 0 0,22 0 0,1 0 188,9 0-188,4 0 0,-30 0 0,0 0 0,26 0 0,-28 0 0,-1 0 0,23 0 0,-33 1 0,2-2 0,0-2 0,-1-1 0,41 2 0,-42-2 0,0 0 0,32-3 0,7 5 0,1-12 0,-8 12 0,8-6 155,-33 8-155,17 0 0,-17 0 0,23 0 0,9 0-168,-38 0 1,2 0 167,5 0 0,0 0 0,-2 0 0,0 0 0,6 0 0,0 0 0,0 0 0,1 0 0,2 0 0,1 0 0,5 0 0,2 0 0,-2 0 0,-1 0 0,-3 0 0,1 0 0,9 0 0,-1 0 0,-21 0 0,-1 0 0,14 0 0,-1 0 0,-13 0 0,-1 0 0,5 0 0,0 0 0,-2 0 0,-3 0 0,38 0 0,-6 0-5,-15 0 5,-2 0 546,-17 0-546,-3 0 0,-14 0 0,-3 0 1045,-6 0-1045,-7 0 5,-1 0-5,-5 0 0,5 0 0,-5 0 0,5 0 0,11 0 0,1 0 0,8 0 0,10 0 0,-12 0 0,22 0 0,2 0 0,2 0 0,16 0 0,-16 0 0,16 0 0,-16 0 0,17 0 0,-17 0 0,-2 0 0,-10 0 0,-9 0 0,-7 0 0,-1 0 0,-13 0 0,3 0 0,-10 0 0,-1 0 0,-6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24575,'-16'0'0,"4"0"0,-11 0 0,5 0 0,0 5 0,7 1 0,-5 6 0,8-1 0,-10 7 0,7-6 0,-1 11 0,0-4 0,-1 5 0,1 1 0,0-6 0,-1 4 0,2-5 0,4 7 0,-4-1 0,9 8 0,-3-6 0,5 13 0,0-13 0,0 5 0,0-6 0,0-1 0,0-6 0,0 5 0,0-10 0,0 4 0,0-6 0,0 0 0,4-5 0,2-1 0,4-5 0,1 0 0,0 0 0,0 0 0,0 0 0,1-11 0,-2 3 0,3-15 0,-2 4 0,1-5 0,1-1 0,-2 1 0,2-1 0,-1 7 0,-1 1 0,1-1 0,-6 5 0,4-4 0,-8 6 0,8 0 0,-9-6 0,4 4 0,0-4 0,-4 6 0,4-1 0,-5 1 0,5-6 0,-3 4 0,3-10 0,0 10 0,-4-4 0,9 6 0,-9 0 0,4-1 0,0 1 0,-4 0 0,4 0 0,0 5 0,0 5 0,1 13 0,-2 1 0,-4 10 0,6 2 0,-4 7 0,9 9 0,-3 6 0,12 1 0,-3 20 0,9-9 0,-3 14 0,7-4 0,-7-2 0,5-1 0,-13-16 0,4-11 0,-6-7 0,-1-8 0,-5-5 0,-1-2 0,-1-6 0,-4 0 0,4 0 0,-5 1 0,0-2 0,0 1 0,0 0 0,0-1 0,4-4 0,-3-1 0,4-5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24575,'0'47'0,"0"-5"0,0 12 0,13-3 0,-3 17 0,11-7 0,-6 6 0,-6-16 0,4 6 0,-7-23 0,2 13 0,3-21 0,-4 5 0,5-7 0,-6 8 0,-1-6 0,1 5 0,0-7 0,1-6 0,-2 5 0,0-11 0,-3 11 0,2-11 0,-4 5 0,6 1 0,-5 0 0,10 7 0,-9-1 0,3-5 0,0-2 0,-4 0 0,4-4 0,-5 4 0,5-6 0,-4-10 0,4-7 0,-5-1 0,0-3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24575,'17'-12'0,"2"3"0,19-15 0,9 2 0,-12 1 0,7-4 0,-3 10 0,-13-3 0,-1 5 0,-2 7 0,-10 1 0,4 5 0,-6 0 0,-5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210 468 24575,'17'-11'0,"-5"3"0,11-15 0,-10 10 0,17-11 0,-10 10 0,1-10 0,0 5 0,-12-6 0,8 0 0,-5 7 0,0 0 0,-1 1 0,1 4 0,-6-4 0,-1 6 0,-5-6 0,0 4 0,0-4 0,0 5 0,0 1 0,0-6 0,0 4 0,0-10 0,0 10 0,0-4 0,0 5 0,0 1 0,-4 5 0,-2 1 0,-11 5 0,5 0 0,-6 0 0,1 0 0,-2 0 0,1 0 0,-6 0 0,12 0 0,-6 5 0,1 2 0,4 4 0,-4 0 0,6 1 0,0-2 0,-1 8 0,6-6 0,-5 11 0,4-10 0,1 10 0,-5-5 0,10 7 0,-11 6 0,5-4 0,-12 11 0,4-5 0,-4 8 0,5-1 0,1-7 0,0 5 0,0-12 0,1 4 0,5-5 0,-4 0 0,9-1 0,-3 8 0,5 1 0,0 7 0,0-6 0,0 4 0,0-11 0,0 4 0,0-6 0,11 10 0,-4-13 0,11 11 0,-1-20 0,9 11 0,0-10 0,12 5 0,-11-7 0,4 1 0,-6-1 0,-1-5 0,1-1 0,-6-6 0,4 0 0,-11 0 0,11 0 0,-4 0 0,5 0 0,1 0 0,7-12 0,-6 3 0,5-10 0,-1 2 0,-10 4 0,2 1 0,-11 2 0,0 9 0,0-4 0,-5 5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24575,'16'0'0,"17"0"0,11-7 0,5 6 0,-1-12 0,0 5 0,-7-5 0,0 5 0,-11-4 0,-11 11 0,4-4 0,-11 5 0,4 0 0,-10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4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24575,'16'0'0,"2"0"0,14 0 0,1 0 0,1 0 0,-3-5 0,1 3 0,-12-8 0,4 4 0,-7 0 0,2-5 0,4 10 0,-5-5 0,-2 6 0,-10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4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24575,'10'0'0,"1"0"0,6 0 0,-5 0 0,26 0 0,-9 0 0,37 0 0,-15 0 0,16 0 0,-18 0 0,7 0 0,-13 0 0,5 0 0,-14 0 0,-9 4 0,-2 3 0,-10 4 0,4 1 0,-6-1 0,0 0 0,0 0 0,0 6 0,1 1 0,6 13 0,-4-5 0,4 4 0,-6 2 0,2 9 0,-1 8 0,2 9 0,0 18 0,0 2 0,-6-29 0,-1 3-531,-3 2 0,-1 1 531,0 8 0,-1 3 0,-2 6 0,-2 0 0,1-11 0,0-1 0,0 8 0,0-1 0,1-13 0,-2-1 0,-6 10 0,-2 2 0,1-6 0,-3-2 0,-9-4 0,-2-2-261,-13 39 261,-11-18 0,-5 9 0,2-23 0,1-3 0,15-28 0,8-9 0,1-6 0,-1-5 1048,7-2-1048,0-5 275,7 0-275,0 0 0,0 0 0,-1-11 0,0-2 0,5-11 0,2 0 0,0-1 0,3 0 0,-3-7 0,5 6 0,0-39 0,0 17 0,6-21 0,8 12 0,7 15 0,7-7 0,-2 15 0,-6 3 0,4 6 0,-11 6 0,10-4 0,-11 15 0,11-8 0,-10 14 0,9-3 0,-3 5 0,-1 0 0,5 0 0,-10 0 0,10 0 0,-5 0 0,0 0 0,-1 0 0,-6 0 0,10 0 0,-1 5 0,8 2 0,4 6 0,0-1 0,17 2 0,-14-1 0,11 1 0,-13-2 0,0 1 0,-1 0 0,-13-6 0,-2 3 0,-6-9 0,0 9 0,0-8 0,-5 7 0,-2-3 0,-4 4 0,0-4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4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3099 31 24575,'-94'0'0,"-1"0"0,1 0 0,0 0 0,26 0 0,0 0 0,-7 0 0,-17 0 0,-6 0 0,9 0 0,22 0 0,-15 0 0,-8-7 0,20 5 0,-7-5 0,15 1 0,-6 4 0,10-5 0,-1 7 0,8 0 0,2 0 0,9 0 0,-1 0 0,1 0 0,-1 0 0,1 0 0,-1 0 0,-8 0 0,7 0 0,-7 0 0,1 0 0,5 0 0,-6 0 0,1 0 0,5 6 0,-6 2 0,9 5 0,-1-5 0,8 3 0,-6-3 0,13 4 0,-6 1 0,13-1 0,-4 0 0,4-1 0,0 1 0,-4-5 0,10 3 0,-10-4 0,10 6 0,-10 0 0,10-1 0,-15 12 0,8-4 0,-4 11 0,1-11 0,3 4 0,0 3 0,-4 8 0,3 6 0,0 0 0,-5 1 0,11-1 0,-5 9 0,0-7 0,5 6 0,-6 1 0,8-7 0,5 7 0,-4-9 0,4 1 0,0-1 0,-4 0 0,11-6 0,-11 2 0,11-10 0,-10-3 0,10-5 0,-4-7 0,-1 6 0,5 1 0,-4 7 0,5-1 0,0 1 0,-7 6 0,6-4 0,-5 4 0,6 1 0,0-6 0,0 13 0,0-6 0,0 8 0,0-1 0,0 0 0,0 9 0,0-7 0,6 33 0,1-28 0,13 19 0,-5-26 0,10 1 0,-4-1 0,6 1 0,8 1 0,-8-9 0,8 8 0,-2-6 0,-5-2 0,14 9 0,-16-15 0,16 15 0,-15-16 0,13 9 0,-13-16 0,11 6 0,-11-11 0,4 5 0,-6-1 0,10 1 0,-1 1 0,4 3 0,0-8 0,-4 9 0,6-9 0,8 11 0,-5-5 0,5 1 0,-7-2 0,-1-7 0,0 1 0,-6-1 0,4 0 0,-11-1 0,11-4 0,-11-3 0,4 1 0,-6-5 0,-1 5 0,1-6 0,-1 0 0,12 0 0,-9 0 0,9 0 0,-12 0 0,8 0 0,1 0 0,16 0 0,21 0 0,2-8 0,9 7 0,6-14-743,-4 5 743,-32 2 0,0-1 0,1 1 0,-1-1 0,0 1 0,0-1 0,1 0 0,-1 1 0,41-2 0,-42 3 0,0-1 0,32-1-314,7-7 314,-9 0 0,-10 7 0,16-11 0,-23 10 0,5-4 0,-26 2 0,-11 5 0,-6-6 731,-1 7-731,1-6 326,-6 6-326,4-6 0,-11 0 0,11 0 0,-4-5 0,5-3 0,8 1 0,3-14 0,6 10 0,2-19 0,-2 13 0,1-6 0,-7 2 0,3 5 0,1-15 0,4 6 0,-11-1 0,-6 4 0,-7 3 0,-5 4 0,5-12 0,-6 13 0,-6-6 0,-2 0 0,-5 12 0,0-17 0,0 9 0,0-21 0,0-10 0,0-22 0,0-11-632,0-1 632,0 43 0,0 0 0,0-32 0,0-8 0,0 11-74,0-9 74,0 23 0,0-1 0,0 32 0,-5 2 0,3 14 630,-9-6-630,10 12 76,-10-6-76,5 1 0,-6 9 0,6-14 0,-4 20 0,3-20 0,-11 8 0,5-11 0,-11 0 0,4-6 0,-6-3 0,5 1 0,-3 1 0,10 7 0,-9 6 0,9-4 0,-3 9 0,5-3 0,1 11 0,5-4 0,-4 9 0,4-4 0,-5 5 0,0-5 0,0 3 0,-7-8 0,0 3 0,-1-5 0,-4 5 0,10-3 0,-10 3 0,10 1 0,-10 0 0,10 1 0,-4 4 0,5-4 0,1 5 0,0 0 0,0 0 0,0 0 0,0 0 0,-4-9 0,3 7 0,-9-13 0,2 9 0,-6-7 0,1 1 0,-1-1 0,0 1 0,1-1 0,-1 1 0,6 0 0,-4 5 0,10-3 0,-4 9 0,6-4 0,0 5 0,0 0 0,0 0 0,1 0 0,-1 0 0,1 0 0,-1 0 0,1 0 0,-1 0 0,5 0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4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24575,'-17'0'0,"-1"0"0,-7 0 0,-15 0 0,5 0 0,-7 0 0,-5 0 0,19 0 0,-19 0 0,20 0 0,2 0 0,7 0 0,7 0 0,0 0 0,5 5 0,1 1 0,5 5 0,0-1 0,0 1 0,0 0 0,0 0 0,0 6 0,0 2 0,0 12 0,0-4 0,0 11 0,0-11 0,0 11 0,6-4 0,1-1 0,5-1 0,1-8 0,-2-5 0,1-2 0,-1-6 0,0 0 0,6 1 0,-4-1 0,10 1 0,-10-1 0,10 1 0,-11 0 0,5-1 0,-6 0 0,0 0 0,1-4 0,-1 2 0,0-2 0,-5 4 0,4 0 0,-4 0 0,0 0 0,-2-1 0,-4 1 0,-14-5 0,-7-2 0,-16-4 0,-3 0 0,-9 0 0,7 0 0,-7 0 0,15 0 0,3 0 0,6 0 0,6 0 0,2 0 0,6 0 0,6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4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24575,'-16'0'0,"-2"0"0,0 0 0,-4 0 0,9 5 0,1 1 0,2 5 0,3 0 0,-4 0 0,5 1 0,-10-1 0,13 0 0,-8 1 0,11-1 0,0 0 0,0 0 0,0 0 0,0-1 0,0 1 0,0 0 0,0 0 0,0-1 0,0 1 0,0-1 0,0 1 0,5 0 0,2 6 0,10-4 0,-3 10 0,9-9 0,-10 3 0,4-6 0,-6 1 0,0-1 0,0-5 0,0-1 0,0-5 0,0 0 0,0 0 0,0 0 0,-1 0 0,-4-5 0,-1-2 0,0-4 0,-4-6 0,9 4 0,-9-10 0,4 10 0,-5-4 0,0 0 0,0 4 0,5-4 0,-4 6 0,4 0 0,-5 0 0,5-1 0,-4 1 0,4 0 0,-5 0 0,5-1 0,-3 1 0,3 0 0,-1 0 0,-2 0 0,3 0 0,0 5 0,-4-3 0,4 3 0,-5-5 0,0 0 0,0 0 0,0 10 0,0 8 0,0 11 0,0 1 0,5 4 0,-3-5 0,8 7 0,-8-1 0,9 1 0,-4-1 0,-1 1 0,5 0 0,-4-1 0,6 8 0,-1-6 0,-4 0 0,3-3 0,-10-11 0,9 5 0,-8-6 0,2 0 0,-4 0 0,5-5 0,-4 3 0,8-3 0,-8 5 0,9-1 0,-4 2 0,0-1 0,4 0 0,-4 0 0,0 0 0,4-5 0,-9 4 0,8-9 0,-8 4 0,4-5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5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2567 175 24575,'-17'0'0,"-16"0"0,-31 0 0,9 0 0,2 0 0,-1 0 0,-24 0 0,-17-13-850,41 12 1,-1-1 849,1-9 0,-1 0 0,0 5 0,0 3-123,-8-2 1,2-1 122,-31-9 0,41 15 0,-1-1 0,1-11 0,0 1 0,-38 7 0,0-19 0,13 22 0,5-13 0,12 6 0,2 0 0,14 2 1243,-6 0-1243,9 5 701,-1-5-701,1 6 0,-1 0 0,-7 0 0,5 0 0,-6 0 0,9 0 0,-1 0 0,1 0 0,6 0 0,3 0 0,6 0 0,6 0 0,-4 0 0,4 0 0,-6 0 0,1 0 0,-1 0 0,0 5 0,1-4 0,-1 10 0,6-9 0,2 13 0,11-8 0,1 9 0,5-5 0,0 0 0,0-1 0,0 1 0,0 7 0,0 0 0,0 7 0,-6-1 0,5 1 0,-11 6 0,11 3 0,-12 6 0,12-7 0,-11 6 0,10-13 0,-4 6 0,1-8 0,3 1 0,-3-6 0,5 4 0,0-11 0,0 5 0,0-6 0,0 6 0,0-4 0,0 10 0,0-4 0,0 5 0,0 8 0,0-6 0,5 6 0,2-8 0,5 1 0,6-1 0,1 0 0,5 1 0,0-1 0,9 9 0,1-5 0,1 5 0,21 6 0,-25-17 0,26 9 0,-31-18 0,6 0 0,-8-1 0,0 0 0,1-5 0,-1-2 0,-6 0 0,12-4 0,-10 4 0,12-5 0,-1 0 0,2 0 0,16 0 0,-7 0 0,12 0 0,5 0 0,0 0 0,18 0 0,-18 0 0,-8 0 0,1 0 0,22 0 0,23 0 0,-20 0 0,-16 0 0,7 0 0,-10 0 0,-1 0 0,1 0 0,-10 0 0,1 0 0,-1 0 0,-5-6 0,5 4 0,-7-4 0,-1 0 0,0 5 0,-6-5 0,-3 0 0,1 5 0,-6-10 0,5 4 0,-2-5 0,-3 0 0,3 6 0,-10-5 0,4 4 0,-11-4 0,6 4 0,-7-3 0,0 4 0,0-5 0,0 5 0,0-4 0,0 3 0,0-4 0,0-6 0,1 4 0,-1-4 0,0 6 0,7-1 0,-5-5 0,4 3 0,0-9 0,7-7 0,2 3 0,-1-9 0,-2 11 0,-10 7 0,5-6 0,-7 12 0,1-6 0,-6 7 0,-1 0 0,0 5 0,-4-4 0,4 3 0,-5-4 0,0 0 0,0 0 0,0 0 0,0 0 0,0 0 0,0 0 0,0-6 0,0-2 0,-6-6 0,-1 0 0,-5 1 0,0-1 0,-6 1 0,5 5 0,-4 2 0,6 6 0,0 0 0,0 0 0,-1 0 0,-5 4 0,5-3 0,-6 9 0,7-4 0,0 0 0,0 4 0,0-4 0,4 5 0,3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4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24575,'0'28'0,"0"-2"0,5-1 0,2 0 0,0-7 0,3-1 0,-8-6 0,7-4 0,-7 2 0,3-2 0,-5-6 0,0-7 0,0-19 0,0 0 0,0-14 0,0 5 0,0-6 0,0 6 0,0 3 0,0 12 0,0-4 0,0 10 0,4-4 0,2 11 0,4 1 0,-4 0 0,4 4 0,-9-9 0,9 9 0,-4-4 0,0 0 0,4 4 0,-4-4 0,5 0 0,0 4 0,-1-4 0,1 5 0,-1 0 0,1 0 0,-6 5 0,5 1 0,-4 6 0,5-1 0,-5 0 0,4 0 0,-4 0 0,5 0 0,0 0 0,1 0 0,-1 0 0,0 0 0,0 7 0,1 0 0,0 7 0,1 6 0,0-4 0,-1-2 0,0-2 0,-1-10 0,1 4 0,-6-6 0,-1 0 0,0-5 0,-4-6 0,4-6 0,-5-5 0,0 0 0,0-6 0,0 4 0,0-4 0,0 5 0,5-5 0,-3 4 0,3-4 0,-5 6 0,0 0 0,5 4 0,-4-3 0,4 4 0,0-5 0,-4 0 0,8 0 0,-2 0 0,-2 0 0,6-6 0,-5 4 0,6-4 0,-6 6 0,4-1 0,-9 1 0,9 0 0,-9 0 0,9 5 0,-5 1 0,5 5 0,-4 5 0,3 1 0,-7 4 0,3 1 0,0 0 0,-4 0 0,9 0 0,-9 0 0,9 6 0,-3-4 0,5 10 0,-6-10 0,5 10 0,-4-5 0,4 1 0,1-2 0,-6 0 0,-1-5 0,0 6 0,-4-7 0,4 0 0,1 6 0,-5-5 0,5 5 0,-6-5 0,4-1 0,-2 6 0,3-5 0,-5 5 0,0-6 0,0 0 0,0-5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24575,'22'0'0,"0"0"0,3 0 0,6 0 0,-4 0 0,11 0 0,-5 0 0,8 0 0,-8 0 0,-7 0 0,-3 0 0,-11 0 0,11 0 0,-10 0 0,4-5 0,-6 4 0,0-9 0,-5 4 0,4-6 0,-8 1 0,3 0 0,-1 0 0,-2-1 0,3 1 0,-5 0 0,0 0 0,0-1 0,0 1 0,0 0 0,5-1 0,-4-5 0,4 5 0,-5-5 0,0 6 0,0 0 0,0-1 0,0 1 0,0 0 0,0 0 0,0 0 0,-5 5 0,-1-3 0,-5 8 0,0-4 0,-1 0 0,1 3 0,0-8 0,0 9 0,-1-4 0,1 5 0,0-5 0,-1 4 0,1-4 0,0 5 0,0 0 0,0 0 0,-1 0 0,2 0 0,-2 0 0,1 0 0,0 0 0,-1 0 0,1 0 0,5 5 0,-4 1 0,4 0 0,-6 4 0,1-4 0,5 5 0,-4-5 0,4 4 0,-6-4 0,1 5 0,0 0 0,0 1 0,-1-6 0,1 4 0,5-4 0,-4 0 0,8 4 0,-3-4 0,5 5 0,-5 0 0,4 0 0,-4 0 0,5 0 0,0 0 0,0 0 0,0 0 0,0 0 0,0 0 0,0 0 0,0 1 0,0-1 0,-5 0 0,4 0 0,-4 0 0,5 6 0,0-4 0,0 4 0,0-6 0,0 0 0,0 0 0,0 0 0,0 0 0,0 0 0,0 0 0,0 6 0,0-4 0,0 4 0,0-6 0,0 0 0,0 0 0,0 0 0,0 0 0,0 0 0,0 0 0,0 0 0,0 0 0,0 0 0,0 0 0,0 0 0,5-5 0,1-2 0,4-4 0,1 5 0,-1-4 0,0 4 0,7-5 0,1 0 0,7 0 0,-1 0 0,1 0 0,-7-5 0,-1 4 0,-6-4 0,1 5 0,-1 0 0,0 0 0,0 0 0,-1 0 0,1 0 0,-1 0 0,1 0 0,0-5 0,-1 3 0,1-3 0,0 5 0,-1-5 0,7 4 0,-4-4 0,10-1 0,-11 5 0,5-4 0,-5 5 0,-1 0 0,0 0 0,0-5 0,0 3 0,-5-3 0,-1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1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24575,'31'0'0,"-2"0"0,28 0 0,3 0 0,10 0 0,9 0 0,1 0 0,-1 0-552,11 0 552,-8 0 0,-2 0 137,-27 0-137,2 0 0,-27 0 0,12 0 0,-22 0 0,-1 0 415,-6 0-415,0 0 0,1 0 0,-6 4 0,-1 15 0,1 16 0,2 16 0,7 8 0,1 19 0,0 5-432,-7-33 1,-1 2 431,-3-1 0,-1 0 0,0 1 0,0-1 0,-4 47 0,0-7 0,0-6 0,0-9 0,0-7 0,0-4 0,0-15 0,0-3 0,0-7 0,0-7 0,0-8 0,0-2 0,0-10 863,0 4-863,0-6 0,0 0 0,0 0 0,0 0 0,0 0 0,0 0 0,0 0 0,0-1 0,0 1 0,0-1 0,0 0 0,0 0 0,-5-4 0,-1-1 0,-4-5 0,-6 0 0,-3 5 0,-17-4 0,-17 12 0,-25-4 0,-14 0 0,9-1-408,-15-8 408,25 0 0,-17 0 0,20 0 0,11 0 0,18 0 0,10 0 0,12 0 0,2 0 0,6 0 0,0 0 0,5 4 0,1-3 0,5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1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24575,'23'-23'0,"-3"5"0,18-7 0,4 3 0,8 0 0,15 1 0,-5 0 0,5-2 0,-7 7 0,10 3 0,-7 13 0,16 0 0,-24 0 0,13 0 0,-15 0 0,-1 0 0,-1 0 0,-16 0 0,-8 5 0,-2 7 0,-10 0 0,4 5 0,-5 7 0,0-3 0,1 10 0,-6 1 0,3-6 0,-8 12 0,3-12 0,-5 11 0,0-11 0,0 13 0,0-6 0,0 16 0,-12-7 0,-3 7 0,-19-7 0,-12 1 0,0 2 0,-16 2 0,9-9 0,-8-1 0,5-8 0,5-7 0,5-3 0,5-6 0,8 0 0,1-5 0,13-3 0,-4-5 0,10 0 0,-4 0 0,6 0 0,0 0 0,0 0 0,0 0 0,0 0 0,0 0 0,5-5 0,1-1 0,5-5 0,0 1 0,5 4 0,7 1 0,6 5 0,13 0 0,3 0 0,5 0 0,-6 0 0,4 0 0,-10 0 0,4 0 0,-6 6 0,6 1 0,-4 11 0,4 2 0,-12-2 0,4 0 0,-11-7 0,5 0 0,-6 0 0,0 0 0,-5 0 0,4-5 0,-9 4 0,9-8 0,-8 7 0,7-7 0,-2 8 0,3-9 0,-4 9 0,4-9 0,-9 8 0,9-7 0,-9 2 0,4-4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2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24575,'39'11'0,"14"30"0,-1 1 0,-2 19 0,15-8 0,-25-9 0,18 8 0,-22-17 0,-3-2 0,-9-8 0,-10-7 0,2-1 0,-10-6 0,5 1 0,0-2 0,0 1 0,-1 0 0,1-5 0,0 3 0,0-3 0,0 5 0,0-4 0,0 2 0,0-2 0,1 4 0,-1 0 0,0 0 0,7 13 0,1-4 0,15 21 0,-7-15 0,6 8 0,-9-10 0,0-5 0,-5-2 0,-3-6 0,-4 0 0,-1 1 0,0-6 0,-5-1 0,-1-5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24575,'-17'22'0,"-4"-2"0,-7 19 0,7-19 0,-13 27 0,15-30 0,-9 29 0,3-31 0,-1 15 0,12-11 0,-8-6 0,14 8 0,-15-7 0,15 5 0,-14 4 0,8-5 0,-5 7 0,-12 0 0,10 0 0,-12 8 0,1-6 0,4 12 0,-4-12 0,7 4 0,0-12 0,6 4 0,2-10 0,6 3 0,4-5 0,-2-5 0,7 4 0,-7-9 0,8 8 0,-9-8 0,9 9 0,-9-9 0,9 8 0,-4-3 0,0 0 0,3 3 0,-3-7 0,5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1 579 24575,'0'-16'0,"0"-5"0,0-5 0,0-7 0,0-8 0,0 0 0,5 8 0,2 1 0,5 7 0,-5 7 0,3 0 0,-3 7 0,-1 0 0,4 0 0,-4-1 0,11-5 0,1-2 0,16-14 0,-1 5 0,2-6 0,-3 9 0,-7 5 0,-1-3 0,-5 15 0,-2-8 0,0 15 0,-5-4 0,6 5 0,-7 0 0,0 0 0,0 0 0,0 0 0,0 0 0,0 0 0,0 4 0,0 2 0,-1 5 0,-3 0 0,2-1 0,-8 1 0,3-1 0,-4-4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 24575,'-16'0'0,"-5"0"0,8 0 0,-4 0 0,0 0 0,4 0 0,-4 0 0,5 0 0,-5 0 0,4 0 0,-9 0 0,10 5 0,-4 1 0,4 0 0,1 4 0,0-4 0,0 5 0,-1 6 0,0-4 0,0 10 0,0-5 0,0 7 0,5-7 0,-4 5 0,4-10 0,1 10 0,1-10 0,5 10 0,-6-5 0,5 7 0,-5-7 0,6 6 0,0-6 0,0 1 0,0-2 0,0-6 0,0 0 0,5-5 0,1-1 0,4-5 0,1 0 0,0 0 0,1 0 0,-1 0 0,0 0 0,0 0 0,0 0 0,0-5 0,1-7 0,-1-7 0,2-6 0,-1-6 0,7-3 0,1 1 0,7-6 0,-2 12 0,0-4 0,-6 6 0,-1 0 0,0 0 0,-5 7 0,4 0 0,-6 7 0,-5-6 0,4 9 0,-9-8 0,4 10 0,-5 4 0,0 4 0,0 8 0,0 1 0,0 1 0,0 5 0,0-5 0,0 5 0,0 0 0,0 2 0,0 6 0,0-1 0,0 8 0,0 1 0,0 0 0,0 6 0,0-6 0,0 1 0,0-3 0,0-12 0,0 4 0,0-11 0,0 5 0,0-5 0,0-1 0,0 0 0,0 0 0,0-1 0,0 1 0,0 0 0,5 0 0,2-1 0,-1 1 0,3-5 0,-8-1 0,4-5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3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24575,'0'40'0,"0"1"0,0 7 0,0-6 0,0 15 0,0-6 0,0 7 0,0-14 0,0 11 0,0-27 0,0 12 0,0-16 0,0 8 0,0-6 0,0 6 0,0-8 0,0 1 0,0-6 0,0 4 0,0-11 0,0 5 0,0-6 0,0 0 0,0 0 0,0 0 0,0-1 0,0 1 0,0-1 0,0 1 0,0 0 0,4-5 0,-2-6 0,2-12 0,-4-6 0,0-1 0,0-4 0,0 4 0,0 0 0,0 2 0,0 0 0,0 4 0,0-4 0,0 5 0,0 1 0,0 0 0,0 0 0,0-1 0,0 1 0,0 0 0,0-1 0,0 1 0,0 0 0,0 0 0,0 0 0,0 0 0,0 0 0,0 0 0,0 0 0,0 0 0,0 1 0,0-1 0,0-1 0,0 2 0,0-1 0,0 0 0,-4 6 0,-2 0 0,-5 5 0,0 0 0,0 0 0,0 0 0,0 0 0,-1 0 0,1 0 0,-6 0 0,4 0 0,-4 0 0,6 0 0,-1 0 0,1 0 0,0 0 0,0 5 0,-1-4 0,1 4 0,0 0 0,0-4 0,1 3 0,-1-4 0,10 0 0,7 0 0,6 0 0,4 0 0,-5 0 0,0 0 0,0 0 0,0 0 0,6 0 0,2 0 0,6 0 0,-1 0 0,1 0 0,6 0 0,-4 0 0,4 0 0,-6 0 0,-1 0 0,1 0 0,-1 0 0,1 0 0,-1 0 0,-5 0 0,4 0 0,-10 0 0,10 0 0,-11 0 0,5 0 0,-6 0 0,1 0 0,-1 0 0,0 0 0,0 0 0,0 0 0,0 0 0,-1 0 0,-4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152 246 24575,'35'0'0,"-7"0"0,19 0 0,-18 0 0,25 0 0,-18 0 0,5 0 0,-2 0 0,-13 0 0,6-6 0,-14 5 0,-1-10 0,-5 10 0,-1-15 0,0 13 0,1-13 0,-1 10 0,0-5 0,-5 0 0,-1-1 0,-5 1 0,0 0 0,0 0 0,0 0 0,0 0 0,5 0 0,-4 0 0,4 0 0,-5 1 0,0-1 0,0 1 0,0-1 0,-5 5 0,-1 1 0,-5 5 0,0-5 0,-1 4 0,-5-4 0,4 5 0,-4 0 0,0 0 0,4 0 0,-10 0 0,10 0 0,-10 0 0,10 0 0,-10 0 0,10 0 0,-10 0 0,4 6 0,-13 1 0,-1 6 0,-8 0 0,8 0 0,-6 1 0,6-1 0,-1-1 0,2 1 0,8 0 0,5-7 0,2 5 0,5-10 0,6 9 0,-4-4 0,9 5 0,-4 0 0,5-1 0,0 0 0,0 1 0,0 0 0,0 0 0,0 0 0,0 6 0,5 2 0,3 12 0,4-4 0,1 11 0,0-4 0,1 6 0,5 0 0,-4 1 0,10-2 0,-6-6 0,6-3 0,-6-5 0,-1 0 0,-6-7 0,0-1 0,-1-6 0,0-5 0,0-1 0,0-5 0,0 0 0,0 0 0,0 0 0,0 0 0,0 0 0,0 0 0,0 0 0,0 0 0,-1 0 0,1 0 0,0 0 0,-1 0 0,1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2177 232 24575,'-46'0'0,"2"-6"0,-34-10 0,-2-17 0,15 13-817,12 0 1,-1 1 816,-24 0 0,27 5 0,-2 0 0,3 1 0,0 2 529,-32 2-529,-13-6 0,4 14 0,13-13 0,-1 13 0,20-6 270,1 7-270,14 0 0,4 0 0,8 0 834,6 0-834,-6 0 0,7 0 0,1 0 0,-1 0 0,0 0 0,6 0 0,-4 0 0,4 0 0,-5 0 0,-1 6 0,0 0 0,1 7 0,-1-1 0,0 0 0,0 0 0,1 1 0,-8 0 0,-2 5 0,-6 3 0,-1 0 0,1 5 0,6-6 0,-4 6 0,11-1 0,-5 1 0,14-8 0,-5 16 0,10-19 0,-5 19 0,12-22 0,1 11 0,5-4 0,0-1 0,0 6 0,0 1 0,0 1 0,0 13 0,0-6 0,0 1 0,0 4 0,0 4 0,0 0 0,0 15 0,0-15 0,0 7 0,0-9 0,6 0 0,6-6 0,14 15 0,0-20 0,4 14 0,-5-19 0,-1 1 0,8 0 0,1 1 0,16-4 0,1 4 0,1-4 0,15 1 0,-14 4 0,16-10 0,-9 4 0,0 0 0,-1-5 0,-7 5 0,6-7 0,-16-1 0,7-5 0,-1-2 0,-4-6 0,13 0 0,-13 0 0,39 0 0,-25 0 0,28 0 0,-17 0 0,-7 0 0,16-7 0,-16-8 0,16-3 0,-16-10 0,7 11 0,-9-10 0,-1 10 0,-7-4 0,-3 1 0,-14 6 0,4-6 0,-11 8 0,4-1 0,-6 0 0,-7 1 0,5 0 0,-10 6 0,9-10 0,-10 9 0,4-10 0,-4 6 0,-1 0 0,0-7 0,1 6 0,0-12 0,-1 6 0,7-2 0,-4-3 0,4 4 0,-6-6 0,0 0 0,6 1 0,-4-8 0,4 5 0,0-4 0,-4 6 0,3 6 0,-5-4 0,0 4 0,5-10 0,-3 3 0,-3 2 0,0 1 0,-9 10 0,3-4 0,-5 5 0,0 1 0,5 0 0,-4 0 0,4-1 0,-5 1 0,0 0 0,0-1 0,0 1 0,0 0 0,0-6 0,0 4 0,0-4 0,0 5 0,0 1 0,-5 0 0,-1 0 0,-11-7 0,-20-7 0,8-1 0,-21-7 0,23 14 0,2 0 0,1 7 0,6 0 0,-1 5 0,2 2 0,5 5 0,1 0 0,-6 0 0,4 0 0,-4 0 0,6-5 0,-1 3 0,1-3 0,0 5 0,0 0 0,0 0 0,0 0 0,0 0 0,1 0 0,-1 0 0,5 0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3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24575,'29'0'0,"3"0"0,16 0 0,-5 0 0,5 0 0,-8 0 0,-12 0 0,-4 0 0,-7 0 0,-4 0 0,4 0 0,-11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3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24575,'22'0'0,"8"0"0,-4 0 0,13 0 0,-6 0 0,-6-5 0,3 4 0,-11-4 0,6 5 0,-7-5 0,-1 3 0,-6-3 0,0 5 0,0 0 0,0 0 0,0 0 0,-1 0 0,-4-9 0,-2 7 0,-4-7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5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24575,'0'24'0,"0"11"0,0 15 0,0 29 0,0-16 0,0 21 0,0-15 0,0 17 0,0-7 0,0 1 0,0-6 0,0-23 0,0 15 0,6-17 0,1-6 0,1 12 0,3-20 0,-4 6 0,0-9 0,4-2 0,-3 3 0,-1-1 0,-1 0 0,-1-13 0,-4 3 0,4-9 0,-5 3 0,0-5 0,5-5 0,-4 4 0,4-9 0,-5 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5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2325 1 24575,'-10'0'0,"-7"0"0,-8 0 0,-17 0 0,-9 0 0,-8 0 0,1 0 0,-10 0 0,6 0 0,-6 0 0,9 0 0,1 0 0,-1 0 0,8 0 0,-6 0 0,7 0 0,-1 0 0,2 0 0,9 0 0,-1 0 0,8 0 0,1 0 0,7 0 0,0 0 0,-6 0 0,4 0 0,-12 0 0,6 0 0,-8 0 0,1 0 0,-9 0 0,-1 0 0,-1 0 0,2 0 0,1 0 0,5 0 0,-5 0 0,7 0 0,1 0 0,-1 0 0,1 0 0,-1 6 0,1-5 0,-1 5 0,8-6 0,1 0 0,7 0 0,1 0 0,5 0 0,2 5 0,5-4 0,1 4 0,0-5 0,5 5 0,-4-4 0,4 9 0,-5-9 0,-1 9 0,1-4 0,-6 6 0,4-1 0,-4 1 0,6-1 0,-7 1 0,6-1 0,-6-4 0,7 2 0,0-2 0,5 4 0,-4 0 0,8 0 0,-8 0 0,9-1 0,-4 1 0,5 0 0,0-1 0,0 1 0,0 0 0,0 0 0,0 0 0,0 6 0,0 9 0,6 7 0,-5 7 0,11 1 0,-4-1 0,-1-7 0,5 6 0,-10-13 0,9 0 0,-5-9 0,0-6 0,4 0 0,-4 0 0,5-4 0,0 2 0,6-2 0,2 5 0,21 1 0,-5 0 0,22 2 0,-7-1 0,18 1 0,2 0-214,-19-6 0,-1-1 214,26 8 0,-9-7 0,-1 0 0,3 6 0,-9-10 0,1 0 0,22 9 0,-32-9 0,1 0 0,40 11 0,-42-7 0,0-1 0,32 1 0,-2-1 0,-12-2 0,-17-4 0,-3 4 0,10-6 0,-20 0 0,19 0 0,-24 0 428,0 0-428,6 0 0,-6 0 0,1 0 0,4 0 0,-4 0 0,-1 0 0,6-6 0,-13-1 0,5 0 0,-12-4 0,4 4 0,-4-5 0,5 0 0,-5 0 0,4 0 0,-11 0 0,6 1 0,-2-12 0,-3 9 0,3-8 0,-4 5 0,-1 4 0,-4-10 0,3 10 0,-4-10 0,1 4 0,3-6 0,-8 1 0,8 5 0,-3-4 0,-1 4 0,5-6 0,-10-7 0,11-1 0,-11-8 0,11 1 0,-10-1 0,4 1 0,-6-1 0,0 8 0,0 7 0,0 4 0,0 9 0,0-3 0,0 5 0,-5 0 0,-1 0 0,-11 5 0,-2-4 0,0 3 0,2 1 0,0 1 0,4 0 0,-4 3 0,6-3 0,-1 5 0,1 0 0,0-5 0,0 4 0,-7-9 0,6 8 0,-6-3 0,7 0 0,0 4 0,5-4 0,1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5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2137 200 24575,'-9'-6'0,"-11"2"0,-11 4 0,-18-7 0,-2-1 0,-8-7 0,0-6 0,-19 11 0,14-16 0,-23 15 0,26-10 0,-16 12 0,24-3 0,-13 4 0,15 0 0,0-11 0,-6 16 0,15-9 0,-7 12 0,9 0 0,-1 0 0,1 0 0,6 0 0,-5 0 0,13 0 0,-6 0 0,7 0 0,7 0 0,-6 0 0,12 0 0,-12 0 0,12 0 0,-12 0 0,6 0 0,-7 6 0,-7 1 0,6 5 0,-21 2 0,-7 5 0,-7-3 0,-8 4 0,10-5 0,0 0 0,9-1 0,-7 0 0,21-1 0,-11 1 0,21-1 0,0-1 0,9-1 0,6 1 0,4-1 0,2 0 0,5 0 0,0 0 0,0 0 0,0 0 0,0 0 0,0 0 0,0 6 0,0 27 0,0 2 0,0 22 0,0 0 0,7-7 0,1 7 0,13-9 0,2 0 0,5-9 0,-6-1 0,2-16 0,-4-1 0,5-8 0,-1 1 0,1-6 0,6 5 0,-4-10 0,11 11 0,-11-11 0,11 5 0,13 0 0,2-3 0,8-3 0,-5 0 0,-5-11 0,8 4 0,-1-6 0,1 7 0,0-5 0,-1 4 0,1-6 0,0 0 0,-9 0 0,7 0 0,-15 0 0,7 0 0,-1 0 0,-5 0 0,5 0 0,-7-6 0,-1-2 0,0-5 0,1-1 0,-1 1 0,11-13 0,-8 10 0,9-9 0,-19 12 0,6-1 0,-13 2 0,13-2 0,-13 2 0,12-2 0,-11 2 0,11-2 0,-4 1 0,-1 0 0,6-1 0,-13 7 0,13-5 0,-13 11 0,5-11 0,-6 11 0,0-10 0,-1 4 0,1-6 0,-1 6 0,1-4 0,10-7 0,-7 3 0,7-14 0,-10 16 0,-1-11 0,1 10 0,-7-3 0,5-1 0,-4 5 0,-1-4 0,5-1 0,-10 5 0,4-4 0,-6 6 0,0-1 0,0 1 0,1 5 0,-6-10 0,4 8 0,-9-9 0,4 0 0,-5 5 0,0-4 0,0 4 0,0 1 0,0 0 0,0 0 0,0-1 0,0 1 0,-10-5 0,-4-3 0,-16 1 0,-4-7 0,-6 4 0,-1-6 0,1 6 0,-1 1 0,8 7 0,-6 0 0,12 6 0,2-4 0,1 9 0,6-8 0,-7 3 0,-7-6 0,-1 6 0,-8-5 0,1 4 0,-1-5 0,1 5 0,6-3 0,2 9 0,8-3 0,5 5 0,2 0 0,5 0 0,1 0 0,0 0 0,0 0 0,1 0 0,4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7:0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24575,'16'0'0,"-1"0"0,-3 0 0,5 0 0,-5 0 0,18 0 0,-9 0 0,4 0 0,5 0 0,-2 0 0,5 0 0,6 0 0,-6 0 0,7 0 0,1 0 0,-8 0 0,6 6 0,-13 1 0,5 6 0,-6-6 0,0 4 0,-1-5 0,-5 6 0,4-5 0,-11 3 0,5-4 0,-5 5 0,-1 0 0,-5 0 0,4-5 0,-9 4 0,4-4 0,0 5 0,-4 1 0,4-1 0,0 0 0,-4 6 0,4 1 0,0 7 0,-3-1 0,3 8 0,-5-6 0,0 6 0,0-8 0,0 1 0,0 0 0,0-7 0,0 5 0,0-4 0,0 5 0,-11-5 0,3 5 0,-15-11 0,3 10 0,2-9 0,-6 3 0,12-6 0,-12-4 0,6 3 0,-7-8 0,0 3 0,-6-5 0,-21 0 0,7 0 0,-7 0 0,21 0 0,6 0 0,0 0 0,7 0 0,1 0 0,10-4 0,3-2 0,4-5 0,0 0 0,0-1 0,5 6 0,1-4 0,5 9 0,0-9 0,0 9 0,0-4 0,6 5 0,-4 0 0,4 0 0,-6 0 0,0 0 0,0 0 0,6 0 0,-4 0 0,10 0 0,-4 0 0,-1 0 0,5 0 0,-4 0 0,12 0 0,3 0 0,6 0 0,9 0 0,1 0 0,28 0 0,-22 0 0,29 0 0,-23 0 0,0 0 0,4 0 0,-31 0 0,5 5 0,-16-3 0,-5 3 0,-2-5 0,-6 5 0,-5-4 0,-1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7:0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24575,'11'17'0,"13"18"0,21 11 0,28 12-549,-38-21 0,0-2 549,45 10 0,-15 25 0,3-29 0,-10 21 0,3-14 359,-18-9-359,-13-7 182,-5-13-182,-7 1 0,-5-3 0,4-6 557,-11 0-557,-6-4 0,-1-2 0,-3-5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7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24575,'0'14'0,"-5"-2"0,-8-2 0,0 6 0,-5-2 0,0 5 0,5 4 0,-18-3 0,10 5 0,-18 2 0,18 4 0,-10-3 0,5 4 0,-1-7 0,-5 1 0,14-8 0,-6 0 0,12-7 0,-6 7 0,11-6 0,-3 6 0,-2-7 0,-2 6 0,-3-3 0,5 3 0,1-6 0,0 0 0,-1 0 0,1 0 0,5 0 0,-4 0 0,4-5 0,-1 4 0,-2-9 0,7 9 0,-7-8 0,8 7 0,-9-8 0,9 9 0,-9-9 0,4 3 0,0-4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16:58:32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3726 440 24575,'-21'0'0,"-5"0"0,-18-4 0,-8-5 0,-21-10 0,-4-1-675,29 6 0,-1-2 675,1 1 0,-2-1 0,-5 2 0,-2 0 0,0-4 0,-1 0 0,1 2 0,0 0 0,-3-2 0,0 1 0,6 4 0,1-1 0,-3-1 0,0 0 0,-43-2 7,21-6-7,-1 8 0,22-1 0,-5 6 0,7-2 0,15 4 1004,3 0-1004,13 4 339,4 1-339,1 3 0,3-3 0,-3 3 0,-1-3 0,-3 3 0,-11 0 0,4 0 0,-12 0 0,3 0 0,-5 0 0,-1 0 0,-3 0 0,9 0 0,-9-4 0,4 3 0,0-3 0,-4 1 0,9 2 0,-4-3 0,-1 4 0,5 0 0,-4 0 0,5 0 0,0 0 0,0 0 0,-1 0 0,6 0 0,-9 4 0,7 3 0,-19 7 0,18 1 0,-11 1 0,8 2 0,-1-1 0,-3 5 0,5-5 0,0 4 0,0-5 0,3 6 0,-2-5 0,6 5 0,-2-7 0,-1 7 0,0-6 0,0 5 0,-4-4 0,7 5 0,-6-6 0,6 2 0,2-7 0,6 2 0,7-6 0,1 2 0,6-2 0,1 0 0,2 0 0,1-1 0,-1 2 0,0 4 0,0 4 0,-1 7 0,-3 2 0,2 3 0,-2 0 0,3 0 0,0 0 0,3 5 0,1 0 0,3 1 0,0 3 0,0 2 0,0 0 0,0 4 0,7-5 0,2 5 0,6-4 0,1 9 0,0-8 0,-1 3 0,7 11 0,-1-11 0,1 7 0,-4-13 0,0-6 0,-1 6 0,1-7 0,-4-1 0,0-2 0,-1-7 0,-3 7 0,3-6 0,-3 2 0,0 0 0,2-2 0,-4 2 0,5 0 0,-6-3 0,6 8 0,-6-8 0,9 12 0,-5-7 0,5 4 0,-5-6 0,1-3 0,-2-1 0,3 0 0,3 1 0,-2 0 0,6 1 0,-2 3 0,4-1 0,0 6 0,0-7 0,4 8 0,-4-8 0,4 7 0,-5-7 0,0 0 0,0-2 0,-5-6 0,5 6 0,-5-7 0,4 4 0,-1-5 0,1-1 0,8 4 0,-3-7 0,4 4 0,-2-5 0,-3-3 0,5-1 0,-1-3 0,15 0 0,-7 0 0,23 0 0,-8 0 0,10 0 0,6 0 0,2 0 0,5 4 0,8 1 0,-6 5 0,5-1 0,1 1 0,0-1 0,-32-4 0,0 0 0,30 4 0,4-4 0,-28 3 0,3-3 0,-8 3 0,-2-3 0,-1 2 0,-4-3 0,0 4 0,-1 0 0,-5 0 0,0-1 0,-4-3 0,3 3 0,-3-6 0,-1 2 0,4-3 0,-8 0 0,4 0 0,0 0 0,-4 0 0,3 0 0,-3 0 0,-5 0 0,3 4 0,6-4 0,-3 3 0,3-3 0,-6 0 0,-7 0 0,8 0 0,-8 0 0,7 0 0,-3-3 0,5-4 0,0-8 0,0-4 0,5-4 0,-3 0 0,0-3 0,-2 2 0,-1-5 0,2 2 0,-3-4 0,-1 0 0,7-9 0,-13 12 0,7-5 0,-10 12 0,-4 2 0,1-1 0,-2 4 0,-2-3 0,2 3 0,-2 0 0,2-7 0,-2 6 0,1-10 0,2 3 0,2-6 0,0 2 0,3-1 0,-4 0 0,-1 5 0,1 1 0,-4 3 0,2 1 0,-5 3 0,2-3 0,0-2 0,-2 0 0,2 0 0,0 2 0,-2 3 0,2-3 0,-3 3 0,1-3 0,-1 6 0,-3-5 0,3-2 0,-5-1 0,2-6 0,0 3 0,-2-9 0,2 4 0,-3-4 0,0 5 0,0 0 0,0 3 0,0 2 0,0 4 0,-6-5 0,-2 4 0,-5-4 0,-9-5 0,3 7 0,-8-12 0,2 7 0,1-3 0,-2 3 0,4 2 0,1 4 0,3 0 0,5 7 0,2 0 0,4 5 0,-1 0 0,2 0 0,1 4 0,2 0 0,-2-1 0,2-2 0,-2 5 0,2-4 0,-2 4 0,4-3 0,-1 1 0,2 0 0,0-1 0,0 1 0,0 0 0,0-1 0,0-2 0,0 2 0,0-5 0,0 5 0,0-5 0,0 2 0,0 0 0,0-2 0,0 2 0,0 0 0,0-3 0,0 6 0,0-5 0,0 5 0,0-5 0,0 5 0,0-2 0,0 2 0,0 1 0,0-1 0,0 1 0,0 0 0,0 0 0,0 0 0,-3-1 0,3 1 0,-3 0 0,3-1 0,0 1 0,0-1 0,0 1 0,0 0 0,0-1 0,0 1 0,-2-1 0,1 1 0,-1 0 0,2 0 0,0 0 0,0 0 0,0-1 0,0 1 0,2 3 0,1-1 0,2 3 0,1-5 0,-1 4 0,3-5 0,1 4 0,3-2 0,3-2 0,1 0 0,4-1 0,-1 1 0,0-1 0,5 1 0,0-4 0,0 2 0,3-2 0,-2 3 0,-1 0 0,3 0 0,-3 3 0,0-2 0,4 2 0,-8 1 0,3-3 0,-3 5 0,-1-5 0,0 5 0,1-4 0,-1 1 0,-3 0 0,3-1 0,-7 1 0,3 1 0,-3-3 0,2 3 0,-4 0 0,0-2 0,-4 4 0,-3-4 0,1 5 0,-1-2 0,0-1 0,2 3 0,-3-5 0,4 4 0,-4-1 0,1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16:59:26.7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0 24575,'18'0'0,"2"0"0,17 0 0,3 0 0,15 0 0,-14 0 0,11 0 0,-12 0 0,4 3 0,-1 2 0,-13-1 0,-2 2 0,-12-5 0,-4 2 0,-4-3 0,-3 0 0,1 0 0,-3 4 0,-1 2 0,-2 8 0,0 2 0,0 4 0,0 3 0,0-3 0,0 8 0,0-4 0,0 4 0,0 0 0,0-4 0,0 0 0,0-8 0,0 2 0,0-5 0,0 2 0,0-3 0,0-3 0,0 2 0,0-3 0,0 8 0,0-4 0,0 3 0,0 0 0,0-2 0,0 6 0,0-7 0,0 7 0,0-7 0,0 7 0,0 5 0,0-2 0,0 6 0,0-9 0,0 1 0,0-4 0,0-1 0,0-6 0,0 2 0,0-5 0,0 2 0,0-3 0,0 4 0,0-3 0,0 5 0,0-2 0,0 2 0,0 1 0,0-3 0,0 2 0,0-5 0,0 2 0,0-2 0,2-4 0,1 1 0,2-3 0,0 0 0,0 0 0,4 0 0,3 0 0,8 0 0,0 3 0,12 1 0,-7 3 0,12 0 0,-8 0 0,4 1 0,-5-1 0,-4-4 0,-4 3 0,-5-5 0,-6 1 0,2-2 0,-5 0 0,2 3 0,-2-3 0,-1 3 0,-3-1 0,3-2 0,-2 3 0,2-3 0,0 0 0,-1 0 0,1 0 0,0 0 0,-4 0 0,-7 0 0,-1 0 0,-6 0 0,4 0 0,-3 0 0,-3 0 0,-1 0 0,-4 0 0,-3 0 0,-2 0 0,-3 3 0,4-2 0,-3 2 0,2 0 0,1-2 0,1 2 0,7-3 0,0 0 0,4 0 0,3 0 0,1 0 0,3 0 0,-1 0 0,1 0 0,0 0 0,-1 0 0,1 0 0,0 0 0,-1 0 0,1 0 0,0 0 0,0 0 0,2-2 0,1-1 0,2-3 0,0 1 0,0 0 0,0-3 0,0 2 0,0-6 0,2 3 0,1 0 0,3 1 0,-1 3 0,1-1 0,-3 1 0,-1 0 0,0 2 0,-1-2 0,1 7 0,-2-2 0,0 6 0,0-1 0,0 0 0,0 0 0,0 1 0,0-1 0,0 3 0,0 5 0,3 3 0,-3 3 0,6 4 0,-5 1 0,2 5 0,-3-1 0,3 0 0,-2 4 0,2-2 0,-3 7 0,3-8 0,-2 3 0,2-3 0,0-1 0,-2 0 0,2-4 0,-3-1 0,0-7 0,0 0 0,3-5 0,-2-2 0,1 2 0,-2-5 0,0 2 0,0 1 0,0-3 0,0 5 0,0-2 0,0 2 0,0 5 0,0 0 0,0 0 0,0-1 0,0 0 0,0-3 0,0 7 0,0-6 0,0 2 0,0-3 0,0-1 0,0-2 0,0 2 0,0-5 0,0 3 0,0-4 0,0 3 0,0-3 0,0 3 0,0-3 0,0 1 0,0-1 0,0 0 0,0 0 0,0 1 0,0-1 0,0 0 0,0 1 0,0-1 0,0 0 0,0 0 0,0 1 0,0-1 0,0 0 0,0 1 0,0-1 0,0 0 0,0 1 0,0-1 0,0 0 0,0 1 0,0 2 0,0-2 0,0 2 0,0-3 0,0 1 0,0-1 0,0 0 0,0 0 0,0 1 0,0-1 0,0 3 0,0-2 0,-2 2 0,1 1 0,-1-3 0,-1 2 0,3-3 0,-3 0 0,1 1 0,1-1 0,-1 0 0,-1 1 0,3-1 0,-5 0 0,5 0 0,-5-2 0,5 1 0,-7-3 0,4 1 0,-4-2 0,1 0 0,-2 0 0,-1 0 0,-6 3 0,-5 1 0,-1 2 0,-10 2 0,5-5 0,-11 4 0,4-3 0,-1 0 0,-3 0 0,7-4 0,-2 3 0,4-2 0,-1 2 0,5-3 0,1 0 0,3 0 0,4 0 0,1 0 0,3 0 0,3 0 0,-2 0 0,5 0 0,-2 0 0,2 0 0,4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0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24575,'-16'0'0,"1"0"0,-9 0 0,4 0 0,-5 0 0,3 0 0,3 0 0,0 0 0,-4 0 0,5 5 0,-7 2 0,6 5 0,-4 0 0,10-1 0,-4 0 0,6 0 0,0 0 0,4 1 0,2-1 0,0 0 0,4 0 0,-4 0 0,5-1 0,0 1 0,0-1 0,0 0 0,5-4 0,-4 4 0,9-9 0,-4 9 0,5-9 0,-5 9 0,4-9 0,-4 9 0,5-4 0,0 0 0,6 5 0,-4-5 0,10 6 0,-11-1 0,12-4 0,-12 3 0,11-4 0,-11 1 0,5-2 0,-5 0 0,-1-4 0,0 4 0,-1 0 0,1-4 0,-5 9 0,4-4 0,-9 5 0,4 0 0,0 0 0,-4 0 0,4 0 0,-5 0 0,0-1 0,0 1 0,0 0 0,0 0 0,0-1 0,0 1 0,0-1 0,0 1 0,0 0 0,0-1 0,0 1 0,-4-1 0,-3-4 0,-3-1 0,3 0 0,-3-4 0,-1 4 0,-2-5 0,-9 0 0,10 0 0,-4 0 0,5 0 0,0 0 0,-7 0 0,6 0 0,-6 0 0,1 0 0,-2 0 0,1 0 0,-5 0 0,10 0 0,-10 0 0,4 0 0,0 0 0,2 0 0,0 0 0,-2 0 0,0 0 0,-4 0 0,10 0 0,-10 0 0,10 0 0,-4 0 0,6 0 0,0 0 0,5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0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24575,'-20'5'0,"8"1"0,-3 5 0,9 0 0,-5 0 0,5 0 0,-4 0 0,8 0 0,-3 1 0,5-1 0,0 0 0,0 0 0,0 0 0,0 0 0,0-1 0,0 1 0,0-1 0,0 1 0,0-1 0,0 0 0,0 1 0,0-1 0,5-5 0,1 0 0,4-5 0,1 0 0,0 0 0,0 0 0,0 0 0,0 0 0,0 0 0,1 0 0,-1 0 0,0 0 0,0 0 0,6 0 0,-4 0 0,4 0 0,-6 0 0,0 0 0,0 0 0,5 0 0,-3 0 0,4 0 0,-6 0 0,0 0 0,0-5 0,0-1 0,0-5 0,-5-1 0,4 1 0,-4 0 0,0 0 0,-2 0 0,1 5 0,-4-4 0,4 4 0,-5-5 0,0-1 0,0 1 0,0 0 0,0 0 0,0 0 0,0 0 0,0 1 0,-5 4 0,-1 1 0,-5 5 0,0 0 0,0 0 0,0 0 0,0 0 0,0 0 0,0 0 0,0 0 0,0 0 0,0 0 0,0 0 0,0 0 0,0 0 0,0 0 0,10 0 0,7 0 0,6 0 0,3 0 0,-4 0 0,0 0 0,0 0 0,0 0 0,0 0 0,0 0 0,-1 0 0,-4 5 0,4-4 0,-4 4 0,0 0 0,3-4 0,-3 4 0,4-5 0,0 0 0,-4 5 0,3-4 0,-8 8 0,4-3 0,0 0 0,-4 3 0,8-8 0,-7 9 0,8-4 0,-4 5 0,5 0 0,-5 0 0,4 1 0,-4-2 0,5 2 0,0-1 0,-5 0 0,4 0 0,-4 0 0,1 0 0,-2 0 0,-1 0 0,-2 0 0,3 0 0,0 0 0,-4 0 0,4 0 0,0-5 0,-4 3 0,4-3 0,-5 5 0,0-6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24575,'0'11'0,"0"5"0,0 9 0,0-5 0,0 16 0,0-22 0,0 16 0,0-12 0,0 0 0,0-1 0,0-6 0,0 0 0,5-5 0,-4 4 0,9-9 0,-5 4 0,5-5 0,0-9 0,-4 2 0,-1-15 0,-5 3 0,0-5 0,0 5 0,5-4 0,-4 4 0,5-6 0,-6 6 0,5 2 0,-4 6 0,4 0 0,-5-1 0,5 6 0,-4-4 0,4 4 0,0 0 0,-4-4 0,9 3 0,-4-4 0,0 0 0,4 0 0,-4 0 0,6-7 0,-1 6 0,1-6 0,-1 7 0,0 0 0,0-1 0,0 2 0,-1 3 0,1 3 0,-1 4 0,1 0 0,-1 4 0,-5 2 0,0 5 0,-5 0 0,0 0 0,0 0 0,0 0 0,0 0 0,0 0 0,5 0 0,-4 6 0,4-4 0,-5 4 0,0-6 0,5 6 0,-3-4 0,3 4 0,0-6 0,-4 6 0,4-4 0,-5 4 0,0 0 0,5-5 0,-4 11 0,4-10 0,-5 4 0,6 0 0,-5-4 0,4 4 0,-5-6 0,0 0 0,5 0 0,-3 0 0,7-5 0,-3-2 0,-1-8 0,0-8 0,0-1 0,-4-4 0,4 0 0,-5-2 0,0 0 0,0-4 0,0 10 0,0-10 0,0 10 0,0-10 0,5 10 0,-4-4 0,9 0 0,-8 5 0,8-5 0,-9 6 0,4-1 0,0 6 0,-4-4 0,4 4 0,0-5 0,-4 0 0,9 4 0,-9-3 0,9 4 0,-4-5 0,4 5 0,1 1 0,-1 5 0,-4 5 0,3 1 0,-8 5 0,4 0 0,-5 0 0,5 0 0,-4 0 0,4 0 0,-5 0 0,0 0 0,0 0 0,0 0 0,0 0 0,0 0 0,0 0 0,0 0 0,0 0 0,0 0 0,0 0 0,0 0 0,0 0 0,0 1 0,0-1 0,0 0 0,0 0 0,0 0 0,0 0 0,0 0 0,0 0 0,0-5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5 356 24575,'10'0'0,"7"0"0,-4 0 0,9 0 0,-3 0 0,-1 0 0,-1 0 0,0 0 0,-5 0 0,11 0 0,-11-5 0,5-1 0,-6 0 0,0-4 0,0 3 0,0-4 0,0 0 0,-4 0 0,3-6 0,-4 4 0,0-4 0,4 6 0,-9 0 0,9 5 0,-9-4 0,9 3 0,-8-4 0,2 0 0,1 5 0,-3-4 0,3 4 0,-5-6 0,0 2 0,0-1 0,0 0 0,0 0 0,0 0 0,0 0 0,0 0 0,0 0 0,0 1 0,-5 4 0,4-4 0,-9 9 0,4-9 0,-5 9 0,0-4 0,1 1 0,-2 2 0,2-2 0,-1 4 0,0 0 0,-1 0 0,1 0 0,0 0 0,0 0 0,0 0 0,0 0 0,-6 0 0,4 0 0,-9 0 0,9 0 0,-4 0 0,6 0 0,-1 0 0,1 0 0,0 0 0,0 0 0,0 0 0,6 4 0,0 2 0,0 5 0,4 0 0,-4 0 0,5 0 0,0 0 0,0 0 0,0 0 0,0 0 0,0 0 0,0 0 0,0 0 0,0 6 0,0 2 0,0 5 0,0 1 0,0-1 0,0 0 0,0 7 0,0-4 0,0 4 0,0-7 0,0 0 0,0 1 0,0-1 0,0 1 0,0-7 0,0 5 0,5 0 0,-4-3 0,9 8 0,-8-15 0,8 4 0,-9-6 0,4 0 0,0 0 0,1 0 0,5 0 0,1 6 0,-1 2 0,1-1 0,0-1 0,-1-5 0,1 5 0,-1-5 0,0 5 0,1-11 0,-6 4 0,3-8 0,-2 2 0,3-4 0,1 0 0,0 0 0,0 0 0,0 0 0,0 0 0,1 0 0,-1 0 0,0 0 0,0 0 0,0 0 0,0-4 0,0-3 0,0 1 0,-5-4 0,4 9 0,-9-9 0,9 4 0,-9-5 0,8 5 0,-7 2 0,3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2392 369 24575,'-29'0'0,"-2"0"0,-3 0 0,-4 0 0,-13-7 0,-2-1 0,-35-16 0,19 14 0,14-7 0,-1 2 0,-26 11 0,32-4 0,-1 0 0,-34-6 0,-6 11-409,43-8 1,-2 0 408,-1 10 0,0 1 0,-42-8 0,-2 8 0,14 0 0,-4 0 0,9 0 0,-3 0 0,3 0-239,-3 0 239,-1 7 0,10 1 0,-7 8 0,24-2 0,-13 1 0,30-2 0,-4 0 806,15-6-806,7 4 250,0-5-250,7 5 0,0-5 0,0 4 0,-1-4 0,1 5 0,0-5 0,0 4 0,-1-4 0,-5 6 0,4-6 0,-4 5 0,6-5 0,0 5 0,5 0 0,-4-5 0,9 3 0,-4-2 0,5 4 0,0 0 0,0 0 0,0 0 0,0 0 0,0 0 0,0 6 0,0 8 0,0 17 0,6 6 0,8 10 0,8-1 0,7 1 0,1 1 0,-3-15 0,0 1 0,-8-19 0,11 0 0,-9-3 0,26-8 0,6 12 0,14-11 0,2 6 0,15 1 0,-11-5 0,13 5 0,-7-7 0,-3-1 0,-6 0 0,-2 0 0,-11 0 0,10-7 0,-8-2 0,9 0 0,0-4 0,2 4 0,10 1 0,-10-5 0,7 5 0,-18-1 0,8-5 0,-10 5 0,0-6 0,1 0 0,-1 0 0,1 0 0,1 0 0,9 0 0,-7 0 0,31 0 0,-28 0 0,11 0 0,-19 0 0,-21 0 0,12 0 0,-14-6 0,7-1 0,-7-6 0,6-1 0,-6 1 0,0-5 0,6 3 0,-7-3 0,8 5 0,-7 0 0,4 0 0,-4 0 0,8-1 0,-2 1 0,1 0 0,-1-1 0,0 1 0,1 0 0,10-6 0,-7 4 0,1-3 0,-12 5 0,-14 1 0,5 0 0,-11 1 0,6-7 0,-7 5 0,0-4 0,0 6 0,-5 0 0,-1-6 0,0 4 0,-4-4 0,4-1 0,-5 6 0,0-6 0,0 1 0,0 5 0,0-6 0,0 7 0,0-11 0,0 2 0,-11-4 0,-2 0 0,-12 11 0,-8-19 0,-8 9 0,-12-13 0,-23-10 0,21 14-269,0-2 0,1 1 269,3 0 0,3 5 0,-1-1 0,-12-9 0,-6 1 0,-4-9 0,12 21 0,-11-12 0,9 20 0,-5-11 0,7 12 0,11-4 0,-9 6 0,14 0 0,-22 0 538,20 1-538,-5 0 0,18 6 0,7 1 0,1 6 0,5 0 0,2 0 0,0 0 0,4 0 0,-9 0 0,9 0 0,-10 0 0,4-5 0,-5 3 0,5-3 0,2 5 0,0 0 0,5 0 0,-1 0 0,9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0E29EA-A76F-4854-BC1E-941D268FE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4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9C2155-4AC5-4CE0-A481-02DA397E5E0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55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B14CAC-BF14-46DE-A211-5ACAB693884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02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AB09821-768D-4393-BD61-BDDC8185AD7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042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B14CAC-BF14-46DE-A211-5ACAB693884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0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EB84FC5-1CB2-4169-AB77-17295EE2EF4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92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A4EDB2-BE7A-41FC-B19A-86EB260028BA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2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BA468E-B58C-4612-8A70-30C2A055021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68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BA468E-B58C-4612-8A70-30C2A055021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BA468E-B58C-4612-8A70-30C2A055021E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84AEE8D-0A8A-4B0B-9D53-20523C1E4589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ECAB06-11E0-4E8E-8199-94A53D84CF26}" type="slidenum">
              <a:rPr lang="en-US" smtClean="0">
                <a:solidFill>
                  <a:srgbClr val="000000"/>
                </a:solidFill>
                <a:latin typeface="Times" pitchFamily="18" charset="0"/>
                <a:ea typeface="ＭＳ Ｐゴシック" charset="-128"/>
              </a:rPr>
              <a:pPr/>
              <a:t>2</a:t>
            </a:fld>
            <a:endParaRPr lang="en-US">
              <a:solidFill>
                <a:srgbClr val="000000"/>
              </a:solidFill>
              <a:latin typeface="Times" pitchFamily="18" charset="0"/>
              <a:ea typeface="ＭＳ Ｐゴシック" charset="-128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81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23CEA04-ABBB-4B88-91B3-024430F14B35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78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" pitchFamily="18" charset="0"/>
              </a:rPr>
              <a:t>When NO is held constant and O2 is halved, the rate is halved so the order of O2 is 1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A73905-BC73-4925-A4CD-82BC2BCDA7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032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" pitchFamily="18" charset="0"/>
              </a:rPr>
              <a:t>O2 is held constant while NO was halved, the reaction rate went down by 4, so the rate is 2</a:t>
            </a:r>
          </a:p>
          <a:p>
            <a:r>
              <a:rPr lang="en-US" dirty="0">
                <a:latin typeface="Times" pitchFamily="18" charset="0"/>
              </a:rPr>
              <a:t>(if it went down by a factor of 9, the rate would be 3)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A73905-BC73-4925-A4CD-82BC2BCDA7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603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Times" pitchFamily="18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A73905-BC73-4925-A4CD-82BC2BCDA7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776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" pitchFamily="18" charset="0"/>
              </a:rPr>
              <a:t>The unit for rate will be concentration/time</a:t>
            </a:r>
          </a:p>
          <a:p>
            <a:r>
              <a:rPr lang="en-US" dirty="0">
                <a:latin typeface="Times" pitchFamily="18" charset="0"/>
              </a:rPr>
              <a:t>k will have any unit it needs to cancel everything it needs to get the units to be 	         (concentration of thing being measured)/time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A73905-BC73-4925-A4CD-82BC2BCDA7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8181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Times" pitchFamily="18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A73905-BC73-4925-A4CD-82BC2BCDA7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55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27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We will plot log-log graphs because log of rate (y) = m*log of concentration (x)</a:t>
            </a:r>
          </a:p>
        </p:txBody>
      </p:sp>
    </p:spTree>
    <p:extLst>
      <p:ext uri="{BB962C8B-B14F-4D97-AF65-F5344CB8AC3E}">
        <p14:creationId xmlns:p14="http://schemas.microsoft.com/office/powerpoint/2010/main" val="3544498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H2 order 1 b/c rate doubled when concentration of H2 doubled but NO stayed constant</a:t>
            </a:r>
          </a:p>
          <a:p>
            <a:r>
              <a:rPr lang="en-US" dirty="0"/>
              <a:t>NO order 2 b/c rate x4 when concentration of NO doubled but H2 stayed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7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H2 order 1 b/c rate doubled when concentration of H2 doubled but NO stayed constant</a:t>
            </a:r>
          </a:p>
          <a:p>
            <a:r>
              <a:rPr lang="en-US" dirty="0"/>
              <a:t>NO order 2 b/c rate x4 when concentration of NO doubled but H2 stayed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7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4442CA-370A-4289-BBC9-ABBDD6454A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978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Remember that k has different units depending on the equation</a:t>
            </a:r>
          </a:p>
        </p:txBody>
      </p:sp>
    </p:spTree>
    <p:extLst>
      <p:ext uri="{BB962C8B-B14F-4D97-AF65-F5344CB8AC3E}">
        <p14:creationId xmlns:p14="http://schemas.microsoft.com/office/powerpoint/2010/main" val="883492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04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9229525-2BB2-42DD-A064-A49B91C535FA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04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61CD3C-09B8-49B7-BE94-328A2E0BAD44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76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61CD3C-09B8-49B7-BE94-328A2E0BAD44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30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Look at the integrated rate law and solve for what you are looking for then plug in the number (in this case use the 1</a:t>
            </a:r>
            <a:r>
              <a:rPr lang="en-US" baseline="30000" dirty="0">
                <a:latin typeface="Times" pitchFamily="18" charset="0"/>
              </a:rPr>
              <a:t>st</a:t>
            </a:r>
            <a:r>
              <a:rPr lang="en-US" dirty="0">
                <a:latin typeface="Times" pitchFamily="18" charset="0"/>
              </a:rPr>
              <a:t> order equation because the equation tells you that)</a:t>
            </a:r>
          </a:p>
        </p:txBody>
      </p:sp>
    </p:spTree>
    <p:extLst>
      <p:ext uri="{BB962C8B-B14F-4D97-AF65-F5344CB8AC3E}">
        <p14:creationId xmlns:p14="http://schemas.microsoft.com/office/powerpoint/2010/main" val="604237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04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39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20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2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4442CA-370A-4289-BBC9-ABBDD6454A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7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76B5519-9F3A-4AAE-92CB-59986D19E19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66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3387E1A-F06F-4104-90B5-B674F3315087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29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0B276C4-F356-4670-89CD-4713ECDD43D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41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61CD3C-09B8-49B7-BE94-328A2E0BAD44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56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FAFE2A-5F81-4F14-B510-453F9137B1E9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48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Next few steps I generally know that [x]=0.5[x]initial then </a:t>
            </a:r>
            <a:r>
              <a:rPr lang="en-US" dirty="0" err="1">
                <a:latin typeface="Times" pitchFamily="18" charset="0"/>
              </a:rPr>
              <a:t>substatute</a:t>
            </a:r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01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80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47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1DB553-9FB0-46F4-A3EB-530C0A2A6E80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08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3387E1A-F06F-4104-90B5-B674F3315087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305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53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8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4442CA-370A-4289-BBC9-ABBDD6454A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82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27EE13-9478-40AB-853E-4DD16D5849F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312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3387E1A-F06F-4104-90B5-B674F3315087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73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61CD3C-09B8-49B7-BE94-328A2E0BAD44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76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Solve for k then set the concentration to the concentration for a half life then solve for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03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61CD3C-09B8-49B7-BE94-328A2E0BAD44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Just add a ton of other reactants so the rate is functionally dependent on only one reactant</a:t>
            </a:r>
          </a:p>
        </p:txBody>
      </p:sp>
    </p:spTree>
    <p:extLst>
      <p:ext uri="{BB962C8B-B14F-4D97-AF65-F5344CB8AC3E}">
        <p14:creationId xmlns:p14="http://schemas.microsoft.com/office/powerpoint/2010/main" val="2829087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FAAEBE-ED4D-486C-9E34-C68ACD4F4658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59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375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36EF92-A615-4090-95B4-AD8834705579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Log form is given</a:t>
            </a:r>
          </a:p>
        </p:txBody>
      </p:sp>
    </p:spTree>
    <p:extLst>
      <p:ext uri="{BB962C8B-B14F-4D97-AF65-F5344CB8AC3E}">
        <p14:creationId xmlns:p14="http://schemas.microsoft.com/office/powerpoint/2010/main" val="25590307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DB810-B893-4D41-AEBC-2BCA51824270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Remember to convert units, activation energy is usually in kJ but the R constant is in J/(mol*K)</a:t>
            </a:r>
          </a:p>
        </p:txBody>
      </p:sp>
    </p:spTree>
    <p:extLst>
      <p:ext uri="{BB962C8B-B14F-4D97-AF65-F5344CB8AC3E}">
        <p14:creationId xmlns:p14="http://schemas.microsoft.com/office/powerpoint/2010/main" val="3775455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A9E752-4BD1-4356-AAC4-9BAD9A329A6D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Products having higher energy = endothermic</a:t>
            </a:r>
          </a:p>
          <a:p>
            <a:pPr eaLnBrk="1" hangingPunct="1"/>
            <a:r>
              <a:rPr lang="en-US" dirty="0">
                <a:latin typeface="Times" pitchFamily="18" charset="0"/>
              </a:rPr>
              <a:t>Products having lower energy = exothermic</a:t>
            </a:r>
          </a:p>
        </p:txBody>
      </p:sp>
    </p:spTree>
    <p:extLst>
      <p:ext uri="{BB962C8B-B14F-4D97-AF65-F5344CB8AC3E}">
        <p14:creationId xmlns:p14="http://schemas.microsoft.com/office/powerpoint/2010/main" val="2109113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24A77E7-5BCD-46E9-B03F-9DFF4F6DDD1B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64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64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2C87AF-1430-4BA5-8597-EDB4E021730A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212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0DB6E3E-F289-46C0-BD0A-89A53E994DF9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65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Times" pitchFamily="18" charset="0"/>
              </a:rPr>
              <a:t>A bond breaking is usually accompanied by a bond forming at the same time unless there is an intermediate (elementary) step between the bond breaking and the bond forming</a:t>
            </a:r>
          </a:p>
        </p:txBody>
      </p:sp>
    </p:spTree>
    <p:extLst>
      <p:ext uri="{BB962C8B-B14F-4D97-AF65-F5344CB8AC3E}">
        <p14:creationId xmlns:p14="http://schemas.microsoft.com/office/powerpoint/2010/main" val="41064968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344699-B50C-4241-9FF8-45C60A9B8492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66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269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CEB17F9-FF9E-48C2-B5DE-72E402C2DE46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68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6664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Chemistry: McMurry and Fay, 6th Edition</a:t>
            </a:r>
          </a:p>
          <a:p>
            <a:r>
              <a:rPr lang="en-US"/>
              <a:t>Chapter 12: Chemical Kinetics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F38569-9191-B047-BBDF-E640B9B61EB9}" type="datetime9">
              <a:rPr lang="en-US"/>
              <a:pPr/>
              <a:t>2/19/20 12:31:30 PM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87C52-966E-4E4B-A2A0-70A0424B3A00}" type="slidenum">
              <a:rPr lang="en-US"/>
              <a:pPr/>
              <a:t>71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03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252818E-512E-475C-A7B7-F902F9F3957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72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29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𝑐𝑜𝑒𝑓𝑓𝑖𝑐𝑖𝑒𝑛𝑡𝑠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𝑟𝑒𝑎𝑐𝑡𝑖𝑜𝑛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𝑐𝑜𝑒𝑓𝑓𝑖𝑐𝑖𝑒𝑛𝑡𝑠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𝑒𝑙𝑒𝑚𝑒𝑛𝑡𝑎𝑟𝑦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b="0" i="0">
                    <a:latin typeface="Cambria Math" panose="02040503050406030204" pitchFamily="18" charset="0"/>
                  </a:rPr>
                  <a:t>▒〖𝑐𝑜𝑒𝑓𝑓𝑖𝑐𝑖𝑒𝑛𝑡𝑠≠𝑟𝑎𝑡𝑒 𝑙𝑎𝑤 𝑓𝑜𝑟 𝑎 𝑟𝑒𝑎𝑐𝑡𝑖𝑜𝑛〗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b="0" i="0">
                    <a:latin typeface="Cambria Math" panose="02040503050406030204" pitchFamily="18" charset="0"/>
                  </a:rPr>
                  <a:t>▒〖𝑐𝑜𝑒𝑓𝑓𝑖𝑐𝑖𝑒𝑛𝑡𝑠=𝑟𝑎𝑡𝑒 𝑙𝑎𝑤 𝑓𝑜𝑟 𝑎𝑛 𝑒𝑙𝑒𝑚𝑒𝑛𝑡𝑎𝑟𝑦 𝑠𝑡𝑒𝑝〗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0E29EA-A76F-4854-BC1E-941D268FE04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643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Chemistry: McMurry and Fay, 6th Edition</a:t>
            </a:r>
          </a:p>
          <a:p>
            <a:r>
              <a:rPr lang="en-US"/>
              <a:t>Chapter 12: Chemical Kinetics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F38569-9191-B047-BBDF-E640B9B61EB9}" type="datetime9">
              <a:rPr lang="en-US"/>
              <a:pPr/>
              <a:t>2/19/20 12:31:31 PM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87C52-966E-4E4B-A2A0-70A0424B3A00}" type="slidenum">
              <a:rPr lang="en-US"/>
              <a:pPr/>
              <a:t>74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94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Chemistry: McMurry and Fay, 6th Edition</a:t>
            </a:r>
          </a:p>
          <a:p>
            <a:r>
              <a:rPr lang="en-US"/>
              <a:t>Chapter 12: Chemical Kinetics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F38569-9191-B047-BBDF-E640B9B61EB9}" type="datetime9">
              <a:rPr lang="en-US"/>
              <a:pPr/>
              <a:t>2/19/20 12:31:31 PM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87C52-966E-4E4B-A2A0-70A0424B3A00}" type="slidenum">
              <a:rPr lang="en-US"/>
              <a:pPr/>
              <a:t>75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0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Chemistry: McMurry and Fay, 6th Edition</a:t>
            </a:r>
          </a:p>
          <a:p>
            <a:r>
              <a:rPr lang="en-US"/>
              <a:t>Chapter 12: Chemical Kinetics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F38569-9191-B047-BBDF-E640B9B61EB9}" type="datetime9">
              <a:rPr lang="en-US"/>
              <a:pPr/>
              <a:t>2/19/20 12:31:31 PM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Copyright © 2011 Pearson Prentice Hall, Inc.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87C52-966E-4E4B-A2A0-70A0424B3A00}" type="slidenum">
              <a:rPr lang="en-US"/>
              <a:pPr/>
              <a:t>77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74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ECCCCA-0CAC-4068-AC13-7C2417F8121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4442CA-370A-4289-BBC9-ABBDD6454A5F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8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442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ECCCCA-0CAC-4068-AC13-7C2417F8121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79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ECCCCA-0CAC-4068-AC13-7C2417F8121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80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488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ECCCCA-0CAC-4068-AC13-7C2417F8121C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81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>
                <a:latin typeface="Times" pitchFamily="18" charset="0"/>
              </a:rPr>
              <a:t>Ea</a:t>
            </a:r>
            <a:r>
              <a:rPr lang="en-US" dirty="0">
                <a:latin typeface="Times" pitchFamily="18" charset="0"/>
              </a:rPr>
              <a:t> is the slow step because it takes so much activation energy to start</a:t>
            </a:r>
          </a:p>
          <a:p>
            <a:pPr eaLnBrk="1" hangingPunct="1"/>
            <a:r>
              <a:rPr lang="en-US" dirty="0">
                <a:latin typeface="Times" pitchFamily="18" charset="0"/>
              </a:rPr>
              <a:t>Be able to interpret this</a:t>
            </a:r>
          </a:p>
        </p:txBody>
      </p:sp>
    </p:spTree>
    <p:extLst>
      <p:ext uri="{BB962C8B-B14F-4D97-AF65-F5344CB8AC3E}">
        <p14:creationId xmlns:p14="http://schemas.microsoft.com/office/powerpoint/2010/main" val="24370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9C2155-4AC5-4CE0-A481-02DA397E5E0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9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9C2155-4AC5-4CE0-A481-02DA397E5E03}" type="slidenum">
              <a:rPr lang="en-US" smtClean="0">
                <a:latin typeface="Helvetica" pitchFamily="34" charset="0"/>
                <a:ea typeface="ＭＳ Ｐゴシック" charset="-128"/>
              </a:rPr>
              <a:pPr/>
              <a:t>10</a:t>
            </a:fld>
            <a:endParaRPr lang="en-US">
              <a:latin typeface="Helvetica" pitchFamily="34" charset="0"/>
              <a:ea typeface="ＭＳ Ｐゴシック" charset="-128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9"/>
          <p:cNvSpPr>
            <a:spLocks noChangeArrowheads="1"/>
          </p:cNvSpPr>
          <p:nvPr userDrawn="1"/>
        </p:nvSpPr>
        <p:spPr bwMode="auto">
          <a:xfrm>
            <a:off x="0" y="4343400"/>
            <a:ext cx="9144000" cy="2514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2"/>
          <p:cNvSpPr txBox="1"/>
          <p:nvPr userDrawn="1"/>
        </p:nvSpPr>
        <p:spPr>
          <a:xfrm>
            <a:off x="1447800" y="4599057"/>
            <a:ext cx="4743681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tIns="91440" bIns="91440" anchor="ctr"/>
          <a:lstStyle>
            <a:lvl1pPr eaLnBrk="0" hangingPunct="0">
              <a:defRPr sz="4000" b="1">
                <a:solidFill>
                  <a:srgbClr val="F7D3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 hangingPunct="0">
              <a:defRPr sz="4000" b="1">
                <a:solidFill>
                  <a:schemeClr val="bg1"/>
                </a:solidFill>
              </a:defRPr>
            </a:lvl2pPr>
            <a:lvl3pPr eaLnBrk="0" hangingPunct="0">
              <a:defRPr sz="4000" b="1">
                <a:solidFill>
                  <a:schemeClr val="bg1"/>
                </a:solidFill>
              </a:defRPr>
            </a:lvl3pPr>
            <a:lvl4pPr eaLnBrk="0" hangingPunct="0">
              <a:defRPr sz="4000" b="1">
                <a:solidFill>
                  <a:schemeClr val="bg1"/>
                </a:solidFill>
              </a:defRPr>
            </a:lvl4pPr>
            <a:lvl5pPr eaLnBrk="0" hangingPunct="0">
              <a:defRPr sz="4000" b="1">
                <a:solidFill>
                  <a:schemeClr val="bg1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latin typeface="Arial Rounded MT Bold" pitchFamily="34" charset="0"/>
              </a:defRPr>
            </a:lvl9pPr>
          </a:lstStyle>
          <a:p>
            <a:pPr algn="r">
              <a:defRPr/>
            </a:pPr>
            <a:r>
              <a:rPr lang="en-US" sz="6600" b="0" dirty="0"/>
              <a:t>Chapter</a:t>
            </a:r>
          </a:p>
        </p:txBody>
      </p:sp>
      <p:grpSp>
        <p:nvGrpSpPr>
          <p:cNvPr id="7" name="Group 3207"/>
          <p:cNvGrpSpPr/>
          <p:nvPr userDrawn="1"/>
        </p:nvGrpSpPr>
        <p:grpSpPr>
          <a:xfrm>
            <a:off x="2157788" y="990600"/>
            <a:ext cx="6994525" cy="3590926"/>
            <a:chOff x="147638" y="1658938"/>
            <a:chExt cx="6994525" cy="35909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07"/>
            <p:cNvSpPr>
              <a:spLocks/>
            </p:cNvSpPr>
            <p:nvPr/>
          </p:nvSpPr>
          <p:spPr bwMode="auto">
            <a:xfrm>
              <a:off x="1204913" y="1658938"/>
              <a:ext cx="1289050" cy="1108075"/>
            </a:xfrm>
            <a:custGeom>
              <a:avLst/>
              <a:gdLst>
                <a:gd name="T0" fmla="*/ 174 w 812"/>
                <a:gd name="T1" fmla="*/ 0 h 698"/>
                <a:gd name="T2" fmla="*/ 0 w 812"/>
                <a:gd name="T3" fmla="*/ 362 h 698"/>
                <a:gd name="T4" fmla="*/ 228 w 812"/>
                <a:gd name="T5" fmla="*/ 698 h 698"/>
                <a:gd name="T6" fmla="*/ 636 w 812"/>
                <a:gd name="T7" fmla="*/ 668 h 698"/>
                <a:gd name="T8" fmla="*/ 812 w 812"/>
                <a:gd name="T9" fmla="*/ 300 h 698"/>
                <a:gd name="T10" fmla="*/ 608 w 812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2" h="698">
                  <a:moveTo>
                    <a:pt x="174" y="0"/>
                  </a:moveTo>
                  <a:lnTo>
                    <a:pt x="0" y="362"/>
                  </a:lnTo>
                  <a:lnTo>
                    <a:pt x="228" y="698"/>
                  </a:lnTo>
                  <a:lnTo>
                    <a:pt x="636" y="668"/>
                  </a:lnTo>
                  <a:lnTo>
                    <a:pt x="812" y="300"/>
                  </a:lnTo>
                  <a:lnTo>
                    <a:pt x="608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108"/>
            <p:cNvSpPr>
              <a:spLocks/>
            </p:cNvSpPr>
            <p:nvPr/>
          </p:nvSpPr>
          <p:spPr bwMode="auto">
            <a:xfrm>
              <a:off x="195263" y="1658938"/>
              <a:ext cx="1285875" cy="622300"/>
            </a:xfrm>
            <a:custGeom>
              <a:avLst/>
              <a:gdLst>
                <a:gd name="T0" fmla="*/ 26 w 810"/>
                <a:gd name="T1" fmla="*/ 0 h 392"/>
                <a:gd name="T2" fmla="*/ 0 w 810"/>
                <a:gd name="T3" fmla="*/ 54 h 392"/>
                <a:gd name="T4" fmla="*/ 228 w 810"/>
                <a:gd name="T5" fmla="*/ 392 h 392"/>
                <a:gd name="T6" fmla="*/ 636 w 810"/>
                <a:gd name="T7" fmla="*/ 362 h 392"/>
                <a:gd name="T8" fmla="*/ 810 w 81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392">
                  <a:moveTo>
                    <a:pt x="26" y="0"/>
                  </a:moveTo>
                  <a:lnTo>
                    <a:pt x="0" y="54"/>
                  </a:lnTo>
                  <a:lnTo>
                    <a:pt x="228" y="392"/>
                  </a:lnTo>
                  <a:lnTo>
                    <a:pt x="636" y="362"/>
                  </a:lnTo>
                  <a:lnTo>
                    <a:pt x="810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2214563" y="208756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8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10"/>
            <p:cNvSpPr>
              <a:spLocks/>
            </p:cNvSpPr>
            <p:nvPr/>
          </p:nvSpPr>
          <p:spPr bwMode="auto">
            <a:xfrm>
              <a:off x="3224213" y="257651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6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6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11"/>
            <p:cNvSpPr>
              <a:spLocks/>
            </p:cNvSpPr>
            <p:nvPr/>
          </p:nvSpPr>
          <p:spPr bwMode="auto">
            <a:xfrm>
              <a:off x="4233863" y="3062288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30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4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30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12"/>
            <p:cNvSpPr>
              <a:spLocks/>
            </p:cNvSpPr>
            <p:nvPr/>
          </p:nvSpPr>
          <p:spPr bwMode="auto">
            <a:xfrm>
              <a:off x="5243513" y="3548063"/>
              <a:ext cx="1289050" cy="1168400"/>
            </a:xfrm>
            <a:custGeom>
              <a:avLst/>
              <a:gdLst>
                <a:gd name="T0" fmla="*/ 176 w 812"/>
                <a:gd name="T1" fmla="*/ 30 h 736"/>
                <a:gd name="T2" fmla="*/ 0 w 812"/>
                <a:gd name="T3" fmla="*/ 398 h 736"/>
                <a:gd name="T4" fmla="*/ 230 w 812"/>
                <a:gd name="T5" fmla="*/ 736 h 736"/>
                <a:gd name="T6" fmla="*/ 636 w 812"/>
                <a:gd name="T7" fmla="*/ 704 h 736"/>
                <a:gd name="T8" fmla="*/ 812 w 812"/>
                <a:gd name="T9" fmla="*/ 338 h 736"/>
                <a:gd name="T10" fmla="*/ 584 w 812"/>
                <a:gd name="T11" fmla="*/ 0 h 736"/>
                <a:gd name="T12" fmla="*/ 176 w 812"/>
                <a:gd name="T13" fmla="*/ 3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6">
                  <a:moveTo>
                    <a:pt x="176" y="30"/>
                  </a:moveTo>
                  <a:lnTo>
                    <a:pt x="0" y="398"/>
                  </a:lnTo>
                  <a:lnTo>
                    <a:pt x="230" y="736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4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13"/>
            <p:cNvSpPr>
              <a:spLocks/>
            </p:cNvSpPr>
            <p:nvPr/>
          </p:nvSpPr>
          <p:spPr bwMode="auto">
            <a:xfrm>
              <a:off x="6253163" y="4040188"/>
              <a:ext cx="876300" cy="1162050"/>
            </a:xfrm>
            <a:custGeom>
              <a:avLst/>
              <a:gdLst>
                <a:gd name="T0" fmla="*/ 552 w 552"/>
                <a:gd name="T1" fmla="*/ 0 h 732"/>
                <a:gd name="T2" fmla="*/ 176 w 552"/>
                <a:gd name="T3" fmla="*/ 28 h 732"/>
                <a:gd name="T4" fmla="*/ 0 w 552"/>
                <a:gd name="T5" fmla="*/ 394 h 732"/>
                <a:gd name="T6" fmla="*/ 230 w 552"/>
                <a:gd name="T7" fmla="*/ 732 h 732"/>
                <a:gd name="T8" fmla="*/ 552 w 552"/>
                <a:gd name="T9" fmla="*/ 70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732">
                  <a:moveTo>
                    <a:pt x="552" y="0"/>
                  </a:moveTo>
                  <a:lnTo>
                    <a:pt x="176" y="28"/>
                  </a:lnTo>
                  <a:lnTo>
                    <a:pt x="0" y="394"/>
                  </a:lnTo>
                  <a:lnTo>
                    <a:pt x="230" y="732"/>
                  </a:lnTo>
                  <a:lnTo>
                    <a:pt x="552" y="708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14"/>
            <p:cNvSpPr>
              <a:spLocks/>
            </p:cNvSpPr>
            <p:nvPr/>
          </p:nvSpPr>
          <p:spPr bwMode="auto">
            <a:xfrm>
              <a:off x="3141663" y="1658938"/>
              <a:ext cx="1289050" cy="965200"/>
            </a:xfrm>
            <a:custGeom>
              <a:avLst/>
              <a:gdLst>
                <a:gd name="T0" fmla="*/ 130 w 812"/>
                <a:gd name="T1" fmla="*/ 0 h 608"/>
                <a:gd name="T2" fmla="*/ 0 w 812"/>
                <a:gd name="T3" fmla="*/ 270 h 608"/>
                <a:gd name="T4" fmla="*/ 228 w 812"/>
                <a:gd name="T5" fmla="*/ 608 h 608"/>
                <a:gd name="T6" fmla="*/ 636 w 812"/>
                <a:gd name="T7" fmla="*/ 578 h 608"/>
                <a:gd name="T8" fmla="*/ 812 w 812"/>
                <a:gd name="T9" fmla="*/ 210 h 608"/>
                <a:gd name="T10" fmla="*/ 670 w 812"/>
                <a:gd name="T1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2" h="608">
                  <a:moveTo>
                    <a:pt x="130" y="0"/>
                  </a:moveTo>
                  <a:lnTo>
                    <a:pt x="0" y="270"/>
                  </a:lnTo>
                  <a:lnTo>
                    <a:pt x="228" y="608"/>
                  </a:lnTo>
                  <a:lnTo>
                    <a:pt x="636" y="578"/>
                  </a:lnTo>
                  <a:lnTo>
                    <a:pt x="812" y="210"/>
                  </a:lnTo>
                  <a:lnTo>
                    <a:pt x="670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15"/>
            <p:cNvSpPr>
              <a:spLocks/>
            </p:cNvSpPr>
            <p:nvPr/>
          </p:nvSpPr>
          <p:spPr bwMode="auto">
            <a:xfrm>
              <a:off x="4151313" y="1944688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28 w 812"/>
                <a:gd name="T5" fmla="*/ 734 h 734"/>
                <a:gd name="T6" fmla="*/ 636 w 812"/>
                <a:gd name="T7" fmla="*/ 704 h 734"/>
                <a:gd name="T8" fmla="*/ 812 w 812"/>
                <a:gd name="T9" fmla="*/ 336 h 734"/>
                <a:gd name="T10" fmla="*/ 582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28" y="734"/>
                  </a:lnTo>
                  <a:lnTo>
                    <a:pt x="636" y="704"/>
                  </a:lnTo>
                  <a:lnTo>
                    <a:pt x="812" y="336"/>
                  </a:lnTo>
                  <a:lnTo>
                    <a:pt x="582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16"/>
            <p:cNvSpPr>
              <a:spLocks/>
            </p:cNvSpPr>
            <p:nvPr/>
          </p:nvSpPr>
          <p:spPr bwMode="auto">
            <a:xfrm>
              <a:off x="5160963" y="2430463"/>
              <a:ext cx="1289050" cy="1165225"/>
            </a:xfrm>
            <a:custGeom>
              <a:avLst/>
              <a:gdLst>
                <a:gd name="T0" fmla="*/ 176 w 812"/>
                <a:gd name="T1" fmla="*/ 30 h 734"/>
                <a:gd name="T2" fmla="*/ 0 w 812"/>
                <a:gd name="T3" fmla="*/ 398 h 734"/>
                <a:gd name="T4" fmla="*/ 228 w 812"/>
                <a:gd name="T5" fmla="*/ 734 h 734"/>
                <a:gd name="T6" fmla="*/ 636 w 812"/>
                <a:gd name="T7" fmla="*/ 704 h 734"/>
                <a:gd name="T8" fmla="*/ 812 w 812"/>
                <a:gd name="T9" fmla="*/ 338 h 734"/>
                <a:gd name="T10" fmla="*/ 582 w 812"/>
                <a:gd name="T11" fmla="*/ 0 h 734"/>
                <a:gd name="T12" fmla="*/ 176 w 812"/>
                <a:gd name="T13" fmla="*/ 3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734">
                  <a:moveTo>
                    <a:pt x="176" y="30"/>
                  </a:moveTo>
                  <a:lnTo>
                    <a:pt x="0" y="398"/>
                  </a:lnTo>
                  <a:lnTo>
                    <a:pt x="228" y="734"/>
                  </a:lnTo>
                  <a:lnTo>
                    <a:pt x="636" y="704"/>
                  </a:lnTo>
                  <a:lnTo>
                    <a:pt x="812" y="338"/>
                  </a:lnTo>
                  <a:lnTo>
                    <a:pt x="582" y="0"/>
                  </a:lnTo>
                  <a:lnTo>
                    <a:pt x="176" y="30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17"/>
            <p:cNvSpPr>
              <a:spLocks/>
            </p:cNvSpPr>
            <p:nvPr/>
          </p:nvSpPr>
          <p:spPr bwMode="auto">
            <a:xfrm>
              <a:off x="6170613" y="2919413"/>
              <a:ext cx="958850" cy="1165225"/>
            </a:xfrm>
            <a:custGeom>
              <a:avLst/>
              <a:gdLst>
                <a:gd name="T0" fmla="*/ 604 w 604"/>
                <a:gd name="T1" fmla="*/ 30 h 734"/>
                <a:gd name="T2" fmla="*/ 582 w 604"/>
                <a:gd name="T3" fmla="*/ 0 h 734"/>
                <a:gd name="T4" fmla="*/ 176 w 604"/>
                <a:gd name="T5" fmla="*/ 30 h 734"/>
                <a:gd name="T6" fmla="*/ 0 w 604"/>
                <a:gd name="T7" fmla="*/ 396 h 734"/>
                <a:gd name="T8" fmla="*/ 228 w 604"/>
                <a:gd name="T9" fmla="*/ 734 h 734"/>
                <a:gd name="T10" fmla="*/ 604 w 604"/>
                <a:gd name="T11" fmla="*/ 706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4" h="734">
                  <a:moveTo>
                    <a:pt x="604" y="30"/>
                  </a:moveTo>
                  <a:lnTo>
                    <a:pt x="582" y="0"/>
                  </a:lnTo>
                  <a:lnTo>
                    <a:pt x="176" y="30"/>
                  </a:lnTo>
                  <a:lnTo>
                    <a:pt x="0" y="396"/>
                  </a:lnTo>
                  <a:lnTo>
                    <a:pt x="228" y="734"/>
                  </a:lnTo>
                  <a:lnTo>
                    <a:pt x="604" y="706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118"/>
            <p:cNvSpPr>
              <a:spLocks/>
            </p:cNvSpPr>
            <p:nvPr/>
          </p:nvSpPr>
          <p:spPr bwMode="auto">
            <a:xfrm>
              <a:off x="4205288" y="1658938"/>
              <a:ext cx="1009650" cy="333375"/>
            </a:xfrm>
            <a:custGeom>
              <a:avLst/>
              <a:gdLst>
                <a:gd name="T0" fmla="*/ 0 w 636"/>
                <a:gd name="T1" fmla="*/ 0 h 210"/>
                <a:gd name="T2" fmla="*/ 142 w 636"/>
                <a:gd name="T3" fmla="*/ 210 h 210"/>
                <a:gd name="T4" fmla="*/ 548 w 636"/>
                <a:gd name="T5" fmla="*/ 180 h 210"/>
                <a:gd name="T6" fmla="*/ 636 w 636"/>
                <a:gd name="T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6" h="210">
                  <a:moveTo>
                    <a:pt x="0" y="0"/>
                  </a:moveTo>
                  <a:lnTo>
                    <a:pt x="142" y="210"/>
                  </a:lnTo>
                  <a:lnTo>
                    <a:pt x="548" y="180"/>
                  </a:lnTo>
                  <a:lnTo>
                    <a:pt x="636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119"/>
            <p:cNvSpPr>
              <a:spLocks/>
            </p:cNvSpPr>
            <p:nvPr/>
          </p:nvSpPr>
          <p:spPr bwMode="auto">
            <a:xfrm>
              <a:off x="5075238" y="1658938"/>
              <a:ext cx="1292225" cy="819150"/>
            </a:xfrm>
            <a:custGeom>
              <a:avLst/>
              <a:gdLst>
                <a:gd name="T0" fmla="*/ 88 w 814"/>
                <a:gd name="T1" fmla="*/ 0 h 516"/>
                <a:gd name="T2" fmla="*/ 0 w 814"/>
                <a:gd name="T3" fmla="*/ 180 h 516"/>
                <a:gd name="T4" fmla="*/ 230 w 814"/>
                <a:gd name="T5" fmla="*/ 516 h 516"/>
                <a:gd name="T6" fmla="*/ 636 w 814"/>
                <a:gd name="T7" fmla="*/ 486 h 516"/>
                <a:gd name="T8" fmla="*/ 814 w 814"/>
                <a:gd name="T9" fmla="*/ 120 h 516"/>
                <a:gd name="T10" fmla="*/ 732 w 814"/>
                <a:gd name="T1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4" h="516">
                  <a:moveTo>
                    <a:pt x="88" y="0"/>
                  </a:moveTo>
                  <a:lnTo>
                    <a:pt x="0" y="180"/>
                  </a:lnTo>
                  <a:lnTo>
                    <a:pt x="230" y="516"/>
                  </a:lnTo>
                  <a:lnTo>
                    <a:pt x="636" y="486"/>
                  </a:lnTo>
                  <a:lnTo>
                    <a:pt x="814" y="120"/>
                  </a:lnTo>
                  <a:lnTo>
                    <a:pt x="732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120"/>
            <p:cNvSpPr>
              <a:spLocks/>
            </p:cNvSpPr>
            <p:nvPr/>
          </p:nvSpPr>
          <p:spPr bwMode="auto">
            <a:xfrm>
              <a:off x="6084888" y="1798638"/>
              <a:ext cx="1044575" cy="1168400"/>
            </a:xfrm>
            <a:custGeom>
              <a:avLst/>
              <a:gdLst>
                <a:gd name="T0" fmla="*/ 658 w 658"/>
                <a:gd name="T1" fmla="*/ 108 h 736"/>
                <a:gd name="T2" fmla="*/ 584 w 658"/>
                <a:gd name="T3" fmla="*/ 0 h 736"/>
                <a:gd name="T4" fmla="*/ 178 w 658"/>
                <a:gd name="T5" fmla="*/ 32 h 736"/>
                <a:gd name="T6" fmla="*/ 0 w 658"/>
                <a:gd name="T7" fmla="*/ 398 h 736"/>
                <a:gd name="T8" fmla="*/ 230 w 658"/>
                <a:gd name="T9" fmla="*/ 736 h 736"/>
                <a:gd name="T10" fmla="*/ 636 w 658"/>
                <a:gd name="T11" fmla="*/ 706 h 736"/>
                <a:gd name="T12" fmla="*/ 658 w 658"/>
                <a:gd name="T13" fmla="*/ 66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736">
                  <a:moveTo>
                    <a:pt x="658" y="108"/>
                  </a:moveTo>
                  <a:lnTo>
                    <a:pt x="584" y="0"/>
                  </a:lnTo>
                  <a:lnTo>
                    <a:pt x="178" y="32"/>
                  </a:lnTo>
                  <a:lnTo>
                    <a:pt x="0" y="398"/>
                  </a:lnTo>
                  <a:lnTo>
                    <a:pt x="230" y="736"/>
                  </a:lnTo>
                  <a:lnTo>
                    <a:pt x="636" y="706"/>
                  </a:lnTo>
                  <a:lnTo>
                    <a:pt x="658" y="662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121"/>
            <p:cNvSpPr>
              <a:spLocks/>
            </p:cNvSpPr>
            <p:nvPr/>
          </p:nvSpPr>
          <p:spPr bwMode="auto">
            <a:xfrm>
              <a:off x="7094538" y="2849563"/>
              <a:ext cx="34925" cy="117475"/>
            </a:xfrm>
            <a:custGeom>
              <a:avLst/>
              <a:gdLst>
                <a:gd name="T0" fmla="*/ 22 w 22"/>
                <a:gd name="T1" fmla="*/ 74 h 74"/>
                <a:gd name="T2" fmla="*/ 22 w 22"/>
                <a:gd name="T3" fmla="*/ 0 h 74"/>
                <a:gd name="T4" fmla="*/ 0 w 22"/>
                <a:gd name="T5" fmla="*/ 44 h 74"/>
                <a:gd name="T6" fmla="*/ 22 w 22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4">
                  <a:moveTo>
                    <a:pt x="22" y="74"/>
                  </a:moveTo>
                  <a:lnTo>
                    <a:pt x="22" y="0"/>
                  </a:lnTo>
                  <a:lnTo>
                    <a:pt x="0" y="44"/>
                  </a:lnTo>
                  <a:lnTo>
                    <a:pt x="22" y="74"/>
                  </a:lnTo>
                  <a:close/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122"/>
            <p:cNvSpPr>
              <a:spLocks/>
            </p:cNvSpPr>
            <p:nvPr/>
          </p:nvSpPr>
          <p:spPr bwMode="auto">
            <a:xfrm>
              <a:off x="6237288" y="1658938"/>
              <a:ext cx="844550" cy="190500"/>
            </a:xfrm>
            <a:custGeom>
              <a:avLst/>
              <a:gdLst>
                <a:gd name="T0" fmla="*/ 0 w 532"/>
                <a:gd name="T1" fmla="*/ 0 h 120"/>
                <a:gd name="T2" fmla="*/ 82 w 532"/>
                <a:gd name="T3" fmla="*/ 120 h 120"/>
                <a:gd name="T4" fmla="*/ 488 w 532"/>
                <a:gd name="T5" fmla="*/ 88 h 120"/>
                <a:gd name="T6" fmla="*/ 532 w 532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120">
                  <a:moveTo>
                    <a:pt x="0" y="0"/>
                  </a:moveTo>
                  <a:lnTo>
                    <a:pt x="82" y="120"/>
                  </a:lnTo>
                  <a:lnTo>
                    <a:pt x="488" y="88"/>
                  </a:lnTo>
                  <a:lnTo>
                    <a:pt x="532" y="0"/>
                  </a:lnTo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123"/>
            <p:cNvSpPr>
              <a:spLocks/>
            </p:cNvSpPr>
            <p:nvPr/>
          </p:nvSpPr>
          <p:spPr bwMode="auto">
            <a:xfrm>
              <a:off x="7011988" y="1658938"/>
              <a:ext cx="117475" cy="311150"/>
            </a:xfrm>
            <a:custGeom>
              <a:avLst/>
              <a:gdLst>
                <a:gd name="T0" fmla="*/ 44 w 74"/>
                <a:gd name="T1" fmla="*/ 0 h 196"/>
                <a:gd name="T2" fmla="*/ 0 w 74"/>
                <a:gd name="T3" fmla="*/ 88 h 196"/>
                <a:gd name="T4" fmla="*/ 74 w 7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96">
                  <a:moveTo>
                    <a:pt x="44" y="0"/>
                  </a:moveTo>
                  <a:lnTo>
                    <a:pt x="0" y="88"/>
                  </a:lnTo>
                  <a:lnTo>
                    <a:pt x="74" y="196"/>
                  </a:lnTo>
                </a:path>
              </a:pathLst>
            </a:custGeom>
            <a:noFill/>
            <a:ln w="16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reeform 125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126"/>
            <p:cNvSpPr>
              <a:spLocks/>
            </p:cNvSpPr>
            <p:nvPr/>
          </p:nvSpPr>
          <p:spPr bwMode="auto">
            <a:xfrm>
              <a:off x="2449513" y="20907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127"/>
            <p:cNvSpPr>
              <a:spLocks/>
            </p:cNvSpPr>
            <p:nvPr/>
          </p:nvSpPr>
          <p:spPr bwMode="auto">
            <a:xfrm>
              <a:off x="2166938" y="26717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4 w 58"/>
                <a:gd name="T15" fmla="*/ 18 h 60"/>
                <a:gd name="T16" fmla="*/ 4 w 58"/>
                <a:gd name="T17" fmla="*/ 18 h 60"/>
                <a:gd name="T18" fmla="*/ 2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40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8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Freeform 128"/>
            <p:cNvSpPr>
              <a:spLocks/>
            </p:cNvSpPr>
            <p:nvPr/>
          </p:nvSpPr>
          <p:spPr bwMode="auto">
            <a:xfrm>
              <a:off x="2532063" y="32083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129"/>
            <p:cNvSpPr>
              <a:spLocks/>
            </p:cNvSpPr>
            <p:nvPr/>
          </p:nvSpPr>
          <p:spPr bwMode="auto">
            <a:xfrm>
              <a:off x="1522413" y="27193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4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Freeform 130"/>
            <p:cNvSpPr>
              <a:spLocks/>
            </p:cNvSpPr>
            <p:nvPr/>
          </p:nvSpPr>
          <p:spPr bwMode="auto">
            <a:xfrm>
              <a:off x="1157288" y="21859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Freeform 131"/>
            <p:cNvSpPr>
              <a:spLocks/>
            </p:cNvSpPr>
            <p:nvPr/>
          </p:nvSpPr>
          <p:spPr bwMode="auto">
            <a:xfrm>
              <a:off x="512763" y="22336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Freeform 132"/>
            <p:cNvSpPr>
              <a:spLocks/>
            </p:cNvSpPr>
            <p:nvPr/>
          </p:nvSpPr>
          <p:spPr bwMode="auto">
            <a:xfrm>
              <a:off x="147638" y="17002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Freeform 133"/>
            <p:cNvSpPr>
              <a:spLocks/>
            </p:cNvSpPr>
            <p:nvPr/>
          </p:nvSpPr>
          <p:spPr bwMode="auto">
            <a:xfrm>
              <a:off x="3176588" y="31607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Freeform 134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Freeform 135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Freeform 136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Freeform 137"/>
            <p:cNvSpPr>
              <a:spLocks/>
            </p:cNvSpPr>
            <p:nvPr/>
          </p:nvSpPr>
          <p:spPr bwMode="auto">
            <a:xfrm>
              <a:off x="3176588" y="31607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Freeform 138"/>
            <p:cNvSpPr>
              <a:spLocks/>
            </p:cNvSpPr>
            <p:nvPr/>
          </p:nvSpPr>
          <p:spPr bwMode="auto">
            <a:xfrm>
              <a:off x="3541713" y="36941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50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2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Freeform 139"/>
            <p:cNvSpPr>
              <a:spLocks/>
            </p:cNvSpPr>
            <p:nvPr/>
          </p:nvSpPr>
          <p:spPr bwMode="auto">
            <a:xfrm>
              <a:off x="4186238" y="36464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50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Freeform 140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Freeform 141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Freeform 142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143"/>
            <p:cNvSpPr>
              <a:spLocks/>
            </p:cNvSpPr>
            <p:nvPr/>
          </p:nvSpPr>
          <p:spPr bwMode="auto">
            <a:xfrm>
              <a:off x="4186238" y="36464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2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4 w 58"/>
                <a:gd name="T15" fmla="*/ 16 h 58"/>
                <a:gd name="T16" fmla="*/ 4 w 58"/>
                <a:gd name="T17" fmla="*/ 16 h 58"/>
                <a:gd name="T18" fmla="*/ 2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40 w 58"/>
                <a:gd name="T37" fmla="*/ 58 h 58"/>
                <a:gd name="T38" fmla="*/ 50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Freeform 144"/>
            <p:cNvSpPr>
              <a:spLocks/>
            </p:cNvSpPr>
            <p:nvPr/>
          </p:nvSpPr>
          <p:spPr bwMode="auto">
            <a:xfrm>
              <a:off x="4551363" y="41798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4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4 h 60"/>
                <a:gd name="T44" fmla="*/ 56 w 58"/>
                <a:gd name="T45" fmla="*/ 44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Freeform 145"/>
            <p:cNvSpPr>
              <a:spLocks/>
            </p:cNvSpPr>
            <p:nvPr/>
          </p:nvSpPr>
          <p:spPr bwMode="auto">
            <a:xfrm>
              <a:off x="5195888" y="4132263"/>
              <a:ext cx="95250" cy="95250"/>
            </a:xfrm>
            <a:custGeom>
              <a:avLst/>
              <a:gdLst>
                <a:gd name="T0" fmla="*/ 42 w 60"/>
                <a:gd name="T1" fmla="*/ 4 h 60"/>
                <a:gd name="T2" fmla="*/ 42 w 60"/>
                <a:gd name="T3" fmla="*/ 4 h 60"/>
                <a:gd name="T4" fmla="*/ 36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6 w 60"/>
                <a:gd name="T29" fmla="*/ 56 h 60"/>
                <a:gd name="T30" fmla="*/ 16 w 60"/>
                <a:gd name="T31" fmla="*/ 56 h 60"/>
                <a:gd name="T32" fmla="*/ 22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2 w 60"/>
                <a:gd name="T57" fmla="*/ 4 h 60"/>
                <a:gd name="T58" fmla="*/ 42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Freeform 146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47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195888" y="4132263"/>
              <a:ext cx="95250" cy="95250"/>
            </a:xfrm>
            <a:custGeom>
              <a:avLst/>
              <a:gdLst>
                <a:gd name="T0" fmla="*/ 42 w 60"/>
                <a:gd name="T1" fmla="*/ 4 h 60"/>
                <a:gd name="T2" fmla="*/ 42 w 60"/>
                <a:gd name="T3" fmla="*/ 4 h 60"/>
                <a:gd name="T4" fmla="*/ 36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6 w 60"/>
                <a:gd name="T29" fmla="*/ 56 h 60"/>
                <a:gd name="T30" fmla="*/ 16 w 60"/>
                <a:gd name="T31" fmla="*/ 56 h 60"/>
                <a:gd name="T32" fmla="*/ 22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2 w 60"/>
                <a:gd name="T57" fmla="*/ 4 h 60"/>
                <a:gd name="T58" fmla="*/ 42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Freeform 150"/>
            <p:cNvSpPr>
              <a:spLocks/>
            </p:cNvSpPr>
            <p:nvPr/>
          </p:nvSpPr>
          <p:spPr bwMode="auto">
            <a:xfrm>
              <a:off x="5561013" y="46688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6205538" y="46212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6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6 w 60"/>
                <a:gd name="T29" fmla="*/ 56 h 58"/>
                <a:gd name="T30" fmla="*/ 16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52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Freeform 153"/>
            <p:cNvSpPr>
              <a:spLocks/>
            </p:cNvSpPr>
            <p:nvPr/>
          </p:nvSpPr>
          <p:spPr bwMode="auto">
            <a:xfrm>
              <a:off x="6205538" y="46212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6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6 w 60"/>
                <a:gd name="T29" fmla="*/ 56 h 58"/>
                <a:gd name="T30" fmla="*/ 16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Freeform 154"/>
            <p:cNvSpPr>
              <a:spLocks/>
            </p:cNvSpPr>
            <p:nvPr/>
          </p:nvSpPr>
          <p:spPr bwMode="auto">
            <a:xfrm>
              <a:off x="6570663" y="515461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" name="Freeform 155"/>
            <p:cNvSpPr>
              <a:spLocks/>
            </p:cNvSpPr>
            <p:nvPr/>
          </p:nvSpPr>
          <p:spPr bwMode="auto">
            <a:xfrm>
              <a:off x="2449513" y="20907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" name="Freeform 156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Freeform 157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Freeform 158"/>
            <p:cNvSpPr>
              <a:spLocks/>
            </p:cNvSpPr>
            <p:nvPr/>
          </p:nvSpPr>
          <p:spPr bwMode="auto">
            <a:xfrm>
              <a:off x="3094038" y="20431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2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Freeform 159"/>
            <p:cNvSpPr>
              <a:spLocks/>
            </p:cNvSpPr>
            <p:nvPr/>
          </p:nvSpPr>
          <p:spPr bwMode="auto">
            <a:xfrm>
              <a:off x="3459163" y="25765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160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161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Freeform 162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Freeform 163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164"/>
            <p:cNvSpPr>
              <a:spLocks/>
            </p:cNvSpPr>
            <p:nvPr/>
          </p:nvSpPr>
          <p:spPr bwMode="auto">
            <a:xfrm>
              <a:off x="4103688" y="25288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165"/>
            <p:cNvSpPr>
              <a:spLocks/>
            </p:cNvSpPr>
            <p:nvPr/>
          </p:nvSpPr>
          <p:spPr bwMode="auto">
            <a:xfrm>
              <a:off x="4468813" y="3062288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18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0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166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167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168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169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170"/>
            <p:cNvSpPr>
              <a:spLocks/>
            </p:cNvSpPr>
            <p:nvPr/>
          </p:nvSpPr>
          <p:spPr bwMode="auto">
            <a:xfrm>
              <a:off x="5113338" y="30146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8 h 60"/>
                <a:gd name="T16" fmla="*/ 2 w 58"/>
                <a:gd name="T17" fmla="*/ 18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8 w 58"/>
                <a:gd name="T25" fmla="*/ 50 h 60"/>
                <a:gd name="T26" fmla="*/ 12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8 h 60"/>
                <a:gd name="T48" fmla="*/ 58 w 58"/>
                <a:gd name="T49" fmla="*/ 32 h 60"/>
                <a:gd name="T50" fmla="*/ 56 w 58"/>
                <a:gd name="T51" fmla="*/ 20 h 60"/>
                <a:gd name="T52" fmla="*/ 52 w 58"/>
                <a:gd name="T53" fmla="*/ 10 h 60"/>
                <a:gd name="T54" fmla="*/ 48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171"/>
            <p:cNvSpPr>
              <a:spLocks/>
            </p:cNvSpPr>
            <p:nvPr/>
          </p:nvSpPr>
          <p:spPr bwMode="auto">
            <a:xfrm>
              <a:off x="5478463" y="355123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172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173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174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175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176"/>
            <p:cNvSpPr>
              <a:spLocks/>
            </p:cNvSpPr>
            <p:nvPr/>
          </p:nvSpPr>
          <p:spPr bwMode="auto">
            <a:xfrm>
              <a:off x="6122988" y="35036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38 h 58"/>
                <a:gd name="T24" fmla="*/ 8 w 58"/>
                <a:gd name="T25" fmla="*/ 48 h 58"/>
                <a:gd name="T26" fmla="*/ 12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8 w 58"/>
                <a:gd name="T51" fmla="*/ 18 h 58"/>
                <a:gd name="T52" fmla="*/ 52 w 58"/>
                <a:gd name="T53" fmla="*/ 10 h 58"/>
                <a:gd name="T54" fmla="*/ 48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177"/>
            <p:cNvSpPr>
              <a:spLocks/>
            </p:cNvSpPr>
            <p:nvPr/>
          </p:nvSpPr>
          <p:spPr bwMode="auto">
            <a:xfrm>
              <a:off x="6488113" y="4037013"/>
              <a:ext cx="92075" cy="92075"/>
            </a:xfrm>
            <a:custGeom>
              <a:avLst/>
              <a:gdLst>
                <a:gd name="T0" fmla="*/ 42 w 58"/>
                <a:gd name="T1" fmla="*/ 4 h 58"/>
                <a:gd name="T2" fmla="*/ 42 w 58"/>
                <a:gd name="T3" fmla="*/ 4 h 58"/>
                <a:gd name="T4" fmla="*/ 36 w 58"/>
                <a:gd name="T5" fmla="*/ 2 h 58"/>
                <a:gd name="T6" fmla="*/ 30 w 58"/>
                <a:gd name="T7" fmla="*/ 0 h 58"/>
                <a:gd name="T8" fmla="*/ 20 w 58"/>
                <a:gd name="T9" fmla="*/ 2 h 58"/>
                <a:gd name="T10" fmla="*/ 10 w 58"/>
                <a:gd name="T11" fmla="*/ 8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2 w 58"/>
                <a:gd name="T23" fmla="*/ 40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8 h 58"/>
                <a:gd name="T38" fmla="*/ 48 w 58"/>
                <a:gd name="T39" fmla="*/ 52 h 58"/>
                <a:gd name="T40" fmla="*/ 52 w 58"/>
                <a:gd name="T41" fmla="*/ 48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4 h 58"/>
                <a:gd name="T58" fmla="*/ 42 w 58"/>
                <a:gd name="T5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178"/>
            <p:cNvSpPr>
              <a:spLocks/>
            </p:cNvSpPr>
            <p:nvPr/>
          </p:nvSpPr>
          <p:spPr bwMode="auto">
            <a:xfrm>
              <a:off x="4383088" y="1944688"/>
              <a:ext cx="95250" cy="95250"/>
            </a:xfrm>
            <a:custGeom>
              <a:avLst/>
              <a:gdLst>
                <a:gd name="T0" fmla="*/ 44 w 60"/>
                <a:gd name="T1" fmla="*/ 4 h 60"/>
                <a:gd name="T2" fmla="*/ 44 w 60"/>
                <a:gd name="T3" fmla="*/ 4 h 60"/>
                <a:gd name="T4" fmla="*/ 38 w 60"/>
                <a:gd name="T5" fmla="*/ 2 h 60"/>
                <a:gd name="T6" fmla="*/ 32 w 60"/>
                <a:gd name="T7" fmla="*/ 0 h 60"/>
                <a:gd name="T8" fmla="*/ 20 w 60"/>
                <a:gd name="T9" fmla="*/ 2 h 60"/>
                <a:gd name="T10" fmla="*/ 10 w 60"/>
                <a:gd name="T11" fmla="*/ 8 h 60"/>
                <a:gd name="T12" fmla="*/ 6 w 60"/>
                <a:gd name="T13" fmla="*/ 12 h 60"/>
                <a:gd name="T14" fmla="*/ 4 w 60"/>
                <a:gd name="T15" fmla="*/ 18 h 60"/>
                <a:gd name="T16" fmla="*/ 4 w 60"/>
                <a:gd name="T17" fmla="*/ 18 h 60"/>
                <a:gd name="T18" fmla="*/ 2 w 60"/>
                <a:gd name="T19" fmla="*/ 22 h 60"/>
                <a:gd name="T20" fmla="*/ 0 w 60"/>
                <a:gd name="T21" fmla="*/ 28 h 60"/>
                <a:gd name="T22" fmla="*/ 2 w 60"/>
                <a:gd name="T23" fmla="*/ 40 h 60"/>
                <a:gd name="T24" fmla="*/ 8 w 60"/>
                <a:gd name="T25" fmla="*/ 50 h 60"/>
                <a:gd name="T26" fmla="*/ 12 w 60"/>
                <a:gd name="T27" fmla="*/ 54 h 60"/>
                <a:gd name="T28" fmla="*/ 18 w 60"/>
                <a:gd name="T29" fmla="*/ 56 h 60"/>
                <a:gd name="T30" fmla="*/ 18 w 60"/>
                <a:gd name="T31" fmla="*/ 56 h 60"/>
                <a:gd name="T32" fmla="*/ 24 w 60"/>
                <a:gd name="T33" fmla="*/ 58 h 60"/>
                <a:gd name="T34" fmla="*/ 28 w 60"/>
                <a:gd name="T35" fmla="*/ 60 h 60"/>
                <a:gd name="T36" fmla="*/ 40 w 60"/>
                <a:gd name="T37" fmla="*/ 58 h 60"/>
                <a:gd name="T38" fmla="*/ 50 w 60"/>
                <a:gd name="T39" fmla="*/ 52 h 60"/>
                <a:gd name="T40" fmla="*/ 54 w 60"/>
                <a:gd name="T41" fmla="*/ 48 h 60"/>
                <a:gd name="T42" fmla="*/ 56 w 60"/>
                <a:gd name="T43" fmla="*/ 42 h 60"/>
                <a:gd name="T44" fmla="*/ 56 w 60"/>
                <a:gd name="T45" fmla="*/ 42 h 60"/>
                <a:gd name="T46" fmla="*/ 58 w 60"/>
                <a:gd name="T47" fmla="*/ 38 h 60"/>
                <a:gd name="T48" fmla="*/ 60 w 60"/>
                <a:gd name="T49" fmla="*/ 32 h 60"/>
                <a:gd name="T50" fmla="*/ 58 w 60"/>
                <a:gd name="T51" fmla="*/ 20 h 60"/>
                <a:gd name="T52" fmla="*/ 52 w 60"/>
                <a:gd name="T53" fmla="*/ 10 h 60"/>
                <a:gd name="T54" fmla="*/ 48 w 60"/>
                <a:gd name="T55" fmla="*/ 6 h 60"/>
                <a:gd name="T56" fmla="*/ 44 w 60"/>
                <a:gd name="T57" fmla="*/ 4 h 60"/>
                <a:gd name="T58" fmla="*/ 44 w 60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44" y="4"/>
                  </a:move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54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179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180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030788" y="1897063"/>
              <a:ext cx="92075" cy="95250"/>
            </a:xfrm>
            <a:custGeom>
              <a:avLst/>
              <a:gdLst>
                <a:gd name="T0" fmla="*/ 42 w 58"/>
                <a:gd name="T1" fmla="*/ 4 h 60"/>
                <a:gd name="T2" fmla="*/ 42 w 58"/>
                <a:gd name="T3" fmla="*/ 4 h 60"/>
                <a:gd name="T4" fmla="*/ 36 w 58"/>
                <a:gd name="T5" fmla="*/ 2 h 60"/>
                <a:gd name="T6" fmla="*/ 30 w 58"/>
                <a:gd name="T7" fmla="*/ 0 h 60"/>
                <a:gd name="T8" fmla="*/ 20 w 58"/>
                <a:gd name="T9" fmla="*/ 2 h 60"/>
                <a:gd name="T10" fmla="*/ 10 w 58"/>
                <a:gd name="T11" fmla="*/ 8 h 60"/>
                <a:gd name="T12" fmla="*/ 6 w 58"/>
                <a:gd name="T13" fmla="*/ 12 h 60"/>
                <a:gd name="T14" fmla="*/ 2 w 58"/>
                <a:gd name="T15" fmla="*/ 16 h 60"/>
                <a:gd name="T16" fmla="*/ 2 w 58"/>
                <a:gd name="T17" fmla="*/ 16 h 60"/>
                <a:gd name="T18" fmla="*/ 0 w 58"/>
                <a:gd name="T19" fmla="*/ 22 h 60"/>
                <a:gd name="T20" fmla="*/ 0 w 58"/>
                <a:gd name="T21" fmla="*/ 28 h 60"/>
                <a:gd name="T22" fmla="*/ 2 w 58"/>
                <a:gd name="T23" fmla="*/ 40 h 60"/>
                <a:gd name="T24" fmla="*/ 6 w 58"/>
                <a:gd name="T25" fmla="*/ 50 h 60"/>
                <a:gd name="T26" fmla="*/ 10 w 58"/>
                <a:gd name="T27" fmla="*/ 54 h 60"/>
                <a:gd name="T28" fmla="*/ 16 w 58"/>
                <a:gd name="T29" fmla="*/ 56 h 60"/>
                <a:gd name="T30" fmla="*/ 16 w 58"/>
                <a:gd name="T31" fmla="*/ 56 h 60"/>
                <a:gd name="T32" fmla="*/ 22 w 58"/>
                <a:gd name="T33" fmla="*/ 58 h 60"/>
                <a:gd name="T34" fmla="*/ 28 w 58"/>
                <a:gd name="T35" fmla="*/ 60 h 60"/>
                <a:gd name="T36" fmla="*/ 38 w 58"/>
                <a:gd name="T37" fmla="*/ 58 h 60"/>
                <a:gd name="T38" fmla="*/ 48 w 58"/>
                <a:gd name="T39" fmla="*/ 52 h 60"/>
                <a:gd name="T40" fmla="*/ 52 w 58"/>
                <a:gd name="T41" fmla="*/ 48 h 60"/>
                <a:gd name="T42" fmla="*/ 56 w 58"/>
                <a:gd name="T43" fmla="*/ 42 h 60"/>
                <a:gd name="T44" fmla="*/ 56 w 58"/>
                <a:gd name="T45" fmla="*/ 42 h 60"/>
                <a:gd name="T46" fmla="*/ 58 w 58"/>
                <a:gd name="T47" fmla="*/ 36 h 60"/>
                <a:gd name="T48" fmla="*/ 58 w 58"/>
                <a:gd name="T49" fmla="*/ 32 h 60"/>
                <a:gd name="T50" fmla="*/ 56 w 58"/>
                <a:gd name="T51" fmla="*/ 20 h 60"/>
                <a:gd name="T52" fmla="*/ 50 w 58"/>
                <a:gd name="T53" fmla="*/ 10 h 60"/>
                <a:gd name="T54" fmla="*/ 46 w 58"/>
                <a:gd name="T55" fmla="*/ 6 h 60"/>
                <a:gd name="T56" fmla="*/ 42 w 58"/>
                <a:gd name="T57" fmla="*/ 4 h 60"/>
                <a:gd name="T58" fmla="*/ 42 w 58"/>
                <a:gd name="T5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42" y="4"/>
                  </a:moveTo>
                  <a:lnTo>
                    <a:pt x="42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6" y="50"/>
                  </a:lnTo>
                  <a:lnTo>
                    <a:pt x="10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60"/>
                  </a:lnTo>
                  <a:lnTo>
                    <a:pt x="38" y="58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92738" y="2433638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0 h 58"/>
                <a:gd name="T10" fmla="*/ 10 w 60"/>
                <a:gd name="T11" fmla="*/ 6 h 58"/>
                <a:gd name="T12" fmla="*/ 6 w 60"/>
                <a:gd name="T13" fmla="*/ 10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0 h 58"/>
                <a:gd name="T40" fmla="*/ 54 w 60"/>
                <a:gd name="T41" fmla="*/ 46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18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183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185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186"/>
            <p:cNvSpPr>
              <a:spLocks/>
            </p:cNvSpPr>
            <p:nvPr/>
          </p:nvSpPr>
          <p:spPr bwMode="auto">
            <a:xfrm>
              <a:off x="6040438" y="2386013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20 w 58"/>
                <a:gd name="T9" fmla="*/ 0 h 58"/>
                <a:gd name="T10" fmla="*/ 10 w 58"/>
                <a:gd name="T11" fmla="*/ 6 h 58"/>
                <a:gd name="T12" fmla="*/ 6 w 58"/>
                <a:gd name="T13" fmla="*/ 10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6 h 58"/>
                <a:gd name="T22" fmla="*/ 2 w 58"/>
                <a:gd name="T23" fmla="*/ 38 h 58"/>
                <a:gd name="T24" fmla="*/ 6 w 58"/>
                <a:gd name="T25" fmla="*/ 48 h 58"/>
                <a:gd name="T26" fmla="*/ 12 w 58"/>
                <a:gd name="T27" fmla="*/ 52 h 58"/>
                <a:gd name="T28" fmla="*/ 16 w 58"/>
                <a:gd name="T29" fmla="*/ 54 h 58"/>
                <a:gd name="T30" fmla="*/ 16 w 58"/>
                <a:gd name="T31" fmla="*/ 54 h 58"/>
                <a:gd name="T32" fmla="*/ 22 w 58"/>
                <a:gd name="T33" fmla="*/ 56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6 w 58"/>
                <a:gd name="T43" fmla="*/ 42 h 58"/>
                <a:gd name="T44" fmla="*/ 56 w 58"/>
                <a:gd name="T45" fmla="*/ 42 h 58"/>
                <a:gd name="T46" fmla="*/ 58 w 58"/>
                <a:gd name="T47" fmla="*/ 36 h 58"/>
                <a:gd name="T48" fmla="*/ 58 w 58"/>
                <a:gd name="T49" fmla="*/ 30 h 58"/>
                <a:gd name="T50" fmla="*/ 56 w 58"/>
                <a:gd name="T51" fmla="*/ 18 h 58"/>
                <a:gd name="T52" fmla="*/ 50 w 58"/>
                <a:gd name="T53" fmla="*/ 8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22" y="56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58" y="30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187"/>
            <p:cNvSpPr>
              <a:spLocks/>
            </p:cNvSpPr>
            <p:nvPr/>
          </p:nvSpPr>
          <p:spPr bwMode="auto">
            <a:xfrm>
              <a:off x="6402388" y="2919413"/>
              <a:ext cx="95250" cy="92075"/>
            </a:xfrm>
            <a:custGeom>
              <a:avLst/>
              <a:gdLst>
                <a:gd name="T0" fmla="*/ 44 w 60"/>
                <a:gd name="T1" fmla="*/ 2 h 58"/>
                <a:gd name="T2" fmla="*/ 44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40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4 w 60"/>
                <a:gd name="T33" fmla="*/ 58 h 58"/>
                <a:gd name="T34" fmla="*/ 28 w 60"/>
                <a:gd name="T35" fmla="*/ 58 h 58"/>
                <a:gd name="T36" fmla="*/ 40 w 60"/>
                <a:gd name="T37" fmla="*/ 58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4 w 60"/>
                <a:gd name="T57" fmla="*/ 2 h 58"/>
                <a:gd name="T58" fmla="*/ 44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40" y="58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188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189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190"/>
            <p:cNvSpPr>
              <a:spLocks/>
            </p:cNvSpPr>
            <p:nvPr/>
          </p:nvSpPr>
          <p:spPr bwMode="auto">
            <a:xfrm>
              <a:off x="7129463" y="2884488"/>
              <a:ext cx="12700" cy="66675"/>
            </a:xfrm>
            <a:custGeom>
              <a:avLst/>
              <a:gdLst>
                <a:gd name="T0" fmla="*/ 0 w 8"/>
                <a:gd name="T1" fmla="*/ 0 h 42"/>
                <a:gd name="T2" fmla="*/ 0 w 8"/>
                <a:gd name="T3" fmla="*/ 42 h 42"/>
                <a:gd name="T4" fmla="*/ 0 w 8"/>
                <a:gd name="T5" fmla="*/ 42 h 42"/>
                <a:gd name="T6" fmla="*/ 6 w 8"/>
                <a:gd name="T7" fmla="*/ 34 h 42"/>
                <a:gd name="T8" fmla="*/ 6 w 8"/>
                <a:gd name="T9" fmla="*/ 34 h 42"/>
                <a:gd name="T10" fmla="*/ 8 w 8"/>
                <a:gd name="T11" fmla="*/ 26 h 42"/>
                <a:gd name="T12" fmla="*/ 8 w 8"/>
                <a:gd name="T13" fmla="*/ 16 h 42"/>
                <a:gd name="T14" fmla="*/ 6 w 8"/>
                <a:gd name="T15" fmla="*/ 8 h 42"/>
                <a:gd name="T16" fmla="*/ 0 w 8"/>
                <a:gd name="T17" fmla="*/ 0 h 42"/>
                <a:gd name="T18" fmla="*/ 0 w 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191"/>
            <p:cNvSpPr>
              <a:spLocks/>
            </p:cNvSpPr>
            <p:nvPr/>
          </p:nvSpPr>
          <p:spPr bwMode="auto">
            <a:xfrm>
              <a:off x="7050088" y="2871788"/>
              <a:ext cx="79375" cy="92075"/>
            </a:xfrm>
            <a:custGeom>
              <a:avLst/>
              <a:gdLst>
                <a:gd name="T0" fmla="*/ 42 w 50"/>
                <a:gd name="T1" fmla="*/ 2 h 58"/>
                <a:gd name="T2" fmla="*/ 42 w 50"/>
                <a:gd name="T3" fmla="*/ 2 h 58"/>
                <a:gd name="T4" fmla="*/ 36 w 50"/>
                <a:gd name="T5" fmla="*/ 0 h 58"/>
                <a:gd name="T6" fmla="*/ 30 w 50"/>
                <a:gd name="T7" fmla="*/ 0 h 58"/>
                <a:gd name="T8" fmla="*/ 20 w 50"/>
                <a:gd name="T9" fmla="*/ 2 h 58"/>
                <a:gd name="T10" fmla="*/ 10 w 50"/>
                <a:gd name="T11" fmla="*/ 8 h 58"/>
                <a:gd name="T12" fmla="*/ 6 w 50"/>
                <a:gd name="T13" fmla="*/ 12 h 58"/>
                <a:gd name="T14" fmla="*/ 2 w 50"/>
                <a:gd name="T15" fmla="*/ 16 h 58"/>
                <a:gd name="T16" fmla="*/ 2 w 50"/>
                <a:gd name="T17" fmla="*/ 16 h 58"/>
                <a:gd name="T18" fmla="*/ 0 w 50"/>
                <a:gd name="T19" fmla="*/ 22 h 58"/>
                <a:gd name="T20" fmla="*/ 0 w 50"/>
                <a:gd name="T21" fmla="*/ 28 h 58"/>
                <a:gd name="T22" fmla="*/ 2 w 50"/>
                <a:gd name="T23" fmla="*/ 38 h 58"/>
                <a:gd name="T24" fmla="*/ 6 w 50"/>
                <a:gd name="T25" fmla="*/ 48 h 58"/>
                <a:gd name="T26" fmla="*/ 12 w 50"/>
                <a:gd name="T27" fmla="*/ 52 h 58"/>
                <a:gd name="T28" fmla="*/ 16 w 50"/>
                <a:gd name="T29" fmla="*/ 56 h 58"/>
                <a:gd name="T30" fmla="*/ 16 w 50"/>
                <a:gd name="T31" fmla="*/ 56 h 58"/>
                <a:gd name="T32" fmla="*/ 26 w 50"/>
                <a:gd name="T33" fmla="*/ 58 h 58"/>
                <a:gd name="T34" fmla="*/ 34 w 50"/>
                <a:gd name="T35" fmla="*/ 58 h 58"/>
                <a:gd name="T36" fmla="*/ 42 w 50"/>
                <a:gd name="T37" fmla="*/ 54 h 58"/>
                <a:gd name="T38" fmla="*/ 50 w 50"/>
                <a:gd name="T39" fmla="*/ 50 h 58"/>
                <a:gd name="T40" fmla="*/ 50 w 50"/>
                <a:gd name="T41" fmla="*/ 8 h 58"/>
                <a:gd name="T42" fmla="*/ 50 w 50"/>
                <a:gd name="T43" fmla="*/ 8 h 58"/>
                <a:gd name="T44" fmla="*/ 42 w 50"/>
                <a:gd name="T45" fmla="*/ 2 h 58"/>
                <a:gd name="T46" fmla="*/ 42 w 50"/>
                <a:gd name="T4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6" y="48"/>
                  </a:lnTo>
                  <a:lnTo>
                    <a:pt x="12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4" y="58"/>
                  </a:lnTo>
                  <a:lnTo>
                    <a:pt x="42" y="54"/>
                  </a:lnTo>
                  <a:lnTo>
                    <a:pt x="50" y="5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192"/>
            <p:cNvSpPr>
              <a:spLocks/>
            </p:cNvSpPr>
            <p:nvPr/>
          </p:nvSpPr>
          <p:spPr bwMode="auto">
            <a:xfrm>
              <a:off x="6319838" y="1801813"/>
              <a:ext cx="95250" cy="92075"/>
            </a:xfrm>
            <a:custGeom>
              <a:avLst/>
              <a:gdLst>
                <a:gd name="T0" fmla="*/ 42 w 60"/>
                <a:gd name="T1" fmla="*/ 2 h 58"/>
                <a:gd name="T2" fmla="*/ 42 w 60"/>
                <a:gd name="T3" fmla="*/ 2 h 58"/>
                <a:gd name="T4" fmla="*/ 38 w 60"/>
                <a:gd name="T5" fmla="*/ 0 h 58"/>
                <a:gd name="T6" fmla="*/ 32 w 60"/>
                <a:gd name="T7" fmla="*/ 0 h 58"/>
                <a:gd name="T8" fmla="*/ 20 w 60"/>
                <a:gd name="T9" fmla="*/ 2 h 58"/>
                <a:gd name="T10" fmla="*/ 10 w 60"/>
                <a:gd name="T11" fmla="*/ 8 h 58"/>
                <a:gd name="T12" fmla="*/ 6 w 60"/>
                <a:gd name="T13" fmla="*/ 12 h 58"/>
                <a:gd name="T14" fmla="*/ 4 w 60"/>
                <a:gd name="T15" fmla="*/ 16 h 58"/>
                <a:gd name="T16" fmla="*/ 4 w 60"/>
                <a:gd name="T17" fmla="*/ 16 h 58"/>
                <a:gd name="T18" fmla="*/ 2 w 60"/>
                <a:gd name="T19" fmla="*/ 22 h 58"/>
                <a:gd name="T20" fmla="*/ 0 w 60"/>
                <a:gd name="T21" fmla="*/ 28 h 58"/>
                <a:gd name="T22" fmla="*/ 2 w 60"/>
                <a:gd name="T23" fmla="*/ 38 h 58"/>
                <a:gd name="T24" fmla="*/ 8 w 60"/>
                <a:gd name="T25" fmla="*/ 48 h 58"/>
                <a:gd name="T26" fmla="*/ 12 w 60"/>
                <a:gd name="T27" fmla="*/ 52 h 58"/>
                <a:gd name="T28" fmla="*/ 18 w 60"/>
                <a:gd name="T29" fmla="*/ 56 h 58"/>
                <a:gd name="T30" fmla="*/ 18 w 60"/>
                <a:gd name="T31" fmla="*/ 56 h 58"/>
                <a:gd name="T32" fmla="*/ 22 w 60"/>
                <a:gd name="T33" fmla="*/ 58 h 58"/>
                <a:gd name="T34" fmla="*/ 28 w 60"/>
                <a:gd name="T35" fmla="*/ 58 h 58"/>
                <a:gd name="T36" fmla="*/ 40 w 60"/>
                <a:gd name="T37" fmla="*/ 56 h 58"/>
                <a:gd name="T38" fmla="*/ 50 w 60"/>
                <a:gd name="T39" fmla="*/ 52 h 58"/>
                <a:gd name="T40" fmla="*/ 54 w 60"/>
                <a:gd name="T41" fmla="*/ 48 h 58"/>
                <a:gd name="T42" fmla="*/ 56 w 60"/>
                <a:gd name="T43" fmla="*/ 42 h 58"/>
                <a:gd name="T44" fmla="*/ 56 w 60"/>
                <a:gd name="T45" fmla="*/ 42 h 58"/>
                <a:gd name="T46" fmla="*/ 58 w 60"/>
                <a:gd name="T47" fmla="*/ 36 h 58"/>
                <a:gd name="T48" fmla="*/ 60 w 60"/>
                <a:gd name="T49" fmla="*/ 30 h 58"/>
                <a:gd name="T50" fmla="*/ 58 w 60"/>
                <a:gd name="T51" fmla="*/ 20 h 58"/>
                <a:gd name="T52" fmla="*/ 52 w 60"/>
                <a:gd name="T53" fmla="*/ 10 h 58"/>
                <a:gd name="T54" fmla="*/ 48 w 60"/>
                <a:gd name="T55" fmla="*/ 6 h 58"/>
                <a:gd name="T56" fmla="*/ 42 w 60"/>
                <a:gd name="T57" fmla="*/ 2 h 58"/>
                <a:gd name="T58" fmla="*/ 42 w 60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8">
                  <a:moveTo>
                    <a:pt x="42" y="2"/>
                  </a:moveTo>
                  <a:lnTo>
                    <a:pt x="42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2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40" y="56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193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194"/>
            <p:cNvSpPr>
              <a:spLocks/>
            </p:cNvSpPr>
            <p:nvPr/>
          </p:nvSpPr>
          <p:spPr bwMode="auto">
            <a:xfrm>
              <a:off x="6967538" y="1754188"/>
              <a:ext cx="92075" cy="92075"/>
            </a:xfrm>
            <a:custGeom>
              <a:avLst/>
              <a:gdLst>
                <a:gd name="T0" fmla="*/ 42 w 58"/>
                <a:gd name="T1" fmla="*/ 2 h 58"/>
                <a:gd name="T2" fmla="*/ 42 w 58"/>
                <a:gd name="T3" fmla="*/ 2 h 58"/>
                <a:gd name="T4" fmla="*/ 36 w 58"/>
                <a:gd name="T5" fmla="*/ 0 h 58"/>
                <a:gd name="T6" fmla="*/ 30 w 58"/>
                <a:gd name="T7" fmla="*/ 0 h 58"/>
                <a:gd name="T8" fmla="*/ 18 w 58"/>
                <a:gd name="T9" fmla="*/ 2 h 58"/>
                <a:gd name="T10" fmla="*/ 10 w 58"/>
                <a:gd name="T11" fmla="*/ 6 h 58"/>
                <a:gd name="T12" fmla="*/ 6 w 58"/>
                <a:gd name="T13" fmla="*/ 12 h 58"/>
                <a:gd name="T14" fmla="*/ 2 w 58"/>
                <a:gd name="T15" fmla="*/ 16 h 58"/>
                <a:gd name="T16" fmla="*/ 2 w 58"/>
                <a:gd name="T17" fmla="*/ 16 h 58"/>
                <a:gd name="T18" fmla="*/ 0 w 58"/>
                <a:gd name="T19" fmla="*/ 22 h 58"/>
                <a:gd name="T20" fmla="*/ 0 w 58"/>
                <a:gd name="T21" fmla="*/ 28 h 58"/>
                <a:gd name="T22" fmla="*/ 0 w 58"/>
                <a:gd name="T23" fmla="*/ 38 h 58"/>
                <a:gd name="T24" fmla="*/ 6 w 58"/>
                <a:gd name="T25" fmla="*/ 48 h 58"/>
                <a:gd name="T26" fmla="*/ 10 w 58"/>
                <a:gd name="T27" fmla="*/ 52 h 58"/>
                <a:gd name="T28" fmla="*/ 16 w 58"/>
                <a:gd name="T29" fmla="*/ 56 h 58"/>
                <a:gd name="T30" fmla="*/ 16 w 58"/>
                <a:gd name="T31" fmla="*/ 56 h 58"/>
                <a:gd name="T32" fmla="*/ 22 w 58"/>
                <a:gd name="T33" fmla="*/ 58 h 58"/>
                <a:gd name="T34" fmla="*/ 28 w 58"/>
                <a:gd name="T35" fmla="*/ 58 h 58"/>
                <a:gd name="T36" fmla="*/ 38 w 58"/>
                <a:gd name="T37" fmla="*/ 56 h 58"/>
                <a:gd name="T38" fmla="*/ 48 w 58"/>
                <a:gd name="T39" fmla="*/ 50 h 58"/>
                <a:gd name="T40" fmla="*/ 52 w 58"/>
                <a:gd name="T41" fmla="*/ 46 h 58"/>
                <a:gd name="T42" fmla="*/ 54 w 58"/>
                <a:gd name="T43" fmla="*/ 42 h 58"/>
                <a:gd name="T44" fmla="*/ 54 w 58"/>
                <a:gd name="T45" fmla="*/ 42 h 58"/>
                <a:gd name="T46" fmla="*/ 56 w 58"/>
                <a:gd name="T47" fmla="*/ 36 h 58"/>
                <a:gd name="T48" fmla="*/ 58 w 58"/>
                <a:gd name="T49" fmla="*/ 30 h 58"/>
                <a:gd name="T50" fmla="*/ 56 w 58"/>
                <a:gd name="T51" fmla="*/ 20 h 58"/>
                <a:gd name="T52" fmla="*/ 50 w 58"/>
                <a:gd name="T53" fmla="*/ 10 h 58"/>
                <a:gd name="T54" fmla="*/ 46 w 58"/>
                <a:gd name="T55" fmla="*/ 6 h 58"/>
                <a:gd name="T56" fmla="*/ 42 w 58"/>
                <a:gd name="T57" fmla="*/ 2 h 58"/>
                <a:gd name="T58" fmla="*/ 42 w 58"/>
                <a:gd name="T5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42" y="2"/>
                  </a:move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22" y="58"/>
                  </a:lnTo>
                  <a:lnTo>
                    <a:pt x="28" y="58"/>
                  </a:lnTo>
                  <a:lnTo>
                    <a:pt x="38" y="56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6" y="2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CEA10"/>
            </a:solidFill>
            <a:ln w="8">
              <a:solidFill>
                <a:srgbClr val="FCEA1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6" name="Rectangle 199"/>
          <p:cNvSpPr>
            <a:spLocks noChangeArrowheads="1"/>
          </p:cNvSpPr>
          <p:nvPr userDrawn="1"/>
        </p:nvSpPr>
        <p:spPr bwMode="auto">
          <a:xfrm>
            <a:off x="0" y="0"/>
            <a:ext cx="9144000" cy="1609725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7" name="Freeform 208"/>
          <p:cNvSpPr>
            <a:spLocks noEditPoints="1"/>
          </p:cNvSpPr>
          <p:nvPr userDrawn="1"/>
        </p:nvSpPr>
        <p:spPr bwMode="auto">
          <a:xfrm>
            <a:off x="2354263" y="1211263"/>
            <a:ext cx="147637" cy="168275"/>
          </a:xfrm>
          <a:custGeom>
            <a:avLst/>
            <a:gdLst>
              <a:gd name="T0" fmla="*/ 82 w 110"/>
              <a:gd name="T1" fmla="*/ 108 h 126"/>
              <a:gd name="T2" fmla="*/ 76 w 110"/>
              <a:gd name="T3" fmla="*/ 116 h 126"/>
              <a:gd name="T4" fmla="*/ 56 w 110"/>
              <a:gd name="T5" fmla="*/ 126 h 126"/>
              <a:gd name="T6" fmla="*/ 44 w 110"/>
              <a:gd name="T7" fmla="*/ 126 h 126"/>
              <a:gd name="T8" fmla="*/ 26 w 110"/>
              <a:gd name="T9" fmla="*/ 124 h 126"/>
              <a:gd name="T10" fmla="*/ 12 w 110"/>
              <a:gd name="T11" fmla="*/ 116 h 126"/>
              <a:gd name="T12" fmla="*/ 2 w 110"/>
              <a:gd name="T13" fmla="*/ 104 h 126"/>
              <a:gd name="T14" fmla="*/ 0 w 110"/>
              <a:gd name="T15" fmla="*/ 88 h 126"/>
              <a:gd name="T16" fmla="*/ 0 w 110"/>
              <a:gd name="T17" fmla="*/ 88 h 126"/>
              <a:gd name="T18" fmla="*/ 4 w 110"/>
              <a:gd name="T19" fmla="*/ 70 h 126"/>
              <a:gd name="T20" fmla="*/ 14 w 110"/>
              <a:gd name="T21" fmla="*/ 58 h 126"/>
              <a:gd name="T22" fmla="*/ 30 w 110"/>
              <a:gd name="T23" fmla="*/ 50 h 126"/>
              <a:gd name="T24" fmla="*/ 50 w 110"/>
              <a:gd name="T25" fmla="*/ 48 h 126"/>
              <a:gd name="T26" fmla="*/ 68 w 110"/>
              <a:gd name="T27" fmla="*/ 50 h 126"/>
              <a:gd name="T28" fmla="*/ 82 w 110"/>
              <a:gd name="T29" fmla="*/ 50 h 126"/>
              <a:gd name="T30" fmla="*/ 80 w 110"/>
              <a:gd name="T31" fmla="*/ 40 h 126"/>
              <a:gd name="T32" fmla="*/ 76 w 110"/>
              <a:gd name="T33" fmla="*/ 32 h 126"/>
              <a:gd name="T34" fmla="*/ 52 w 110"/>
              <a:gd name="T35" fmla="*/ 24 h 126"/>
              <a:gd name="T36" fmla="*/ 34 w 110"/>
              <a:gd name="T37" fmla="*/ 26 h 126"/>
              <a:gd name="T38" fmla="*/ 10 w 110"/>
              <a:gd name="T39" fmla="*/ 10 h 126"/>
              <a:gd name="T40" fmla="*/ 30 w 110"/>
              <a:gd name="T41" fmla="*/ 2 h 126"/>
              <a:gd name="T42" fmla="*/ 56 w 110"/>
              <a:gd name="T43" fmla="*/ 0 h 126"/>
              <a:gd name="T44" fmla="*/ 70 w 110"/>
              <a:gd name="T45" fmla="*/ 0 h 126"/>
              <a:gd name="T46" fmla="*/ 90 w 110"/>
              <a:gd name="T47" fmla="*/ 8 h 126"/>
              <a:gd name="T48" fmla="*/ 104 w 110"/>
              <a:gd name="T49" fmla="*/ 20 h 126"/>
              <a:gd name="T50" fmla="*/ 110 w 110"/>
              <a:gd name="T51" fmla="*/ 40 h 126"/>
              <a:gd name="T52" fmla="*/ 110 w 110"/>
              <a:gd name="T53" fmla="*/ 124 h 126"/>
              <a:gd name="T54" fmla="*/ 84 w 110"/>
              <a:gd name="T55" fmla="*/ 72 h 126"/>
              <a:gd name="T56" fmla="*/ 70 w 110"/>
              <a:gd name="T57" fmla="*/ 70 h 126"/>
              <a:gd name="T58" fmla="*/ 56 w 110"/>
              <a:gd name="T59" fmla="*/ 68 h 126"/>
              <a:gd name="T60" fmla="*/ 34 w 110"/>
              <a:gd name="T61" fmla="*/ 72 h 126"/>
              <a:gd name="T62" fmla="*/ 28 w 110"/>
              <a:gd name="T63" fmla="*/ 86 h 126"/>
              <a:gd name="T64" fmla="*/ 28 w 110"/>
              <a:gd name="T65" fmla="*/ 88 h 126"/>
              <a:gd name="T66" fmla="*/ 34 w 110"/>
              <a:gd name="T67" fmla="*/ 100 h 126"/>
              <a:gd name="T68" fmla="*/ 50 w 110"/>
              <a:gd name="T69" fmla="*/ 106 h 126"/>
              <a:gd name="T70" fmla="*/ 64 w 110"/>
              <a:gd name="T71" fmla="*/ 104 h 126"/>
              <a:gd name="T72" fmla="*/ 80 w 110"/>
              <a:gd name="T73" fmla="*/ 90 h 126"/>
              <a:gd name="T74" fmla="*/ 84 w 110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" h="126">
                <a:moveTo>
                  <a:pt x="82" y="124"/>
                </a:moveTo>
                <a:lnTo>
                  <a:pt x="82" y="108"/>
                </a:lnTo>
                <a:lnTo>
                  <a:pt x="82" y="108"/>
                </a:lnTo>
                <a:lnTo>
                  <a:pt x="76" y="116"/>
                </a:lnTo>
                <a:lnTo>
                  <a:pt x="66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4" y="126"/>
                </a:lnTo>
                <a:lnTo>
                  <a:pt x="26" y="124"/>
                </a:lnTo>
                <a:lnTo>
                  <a:pt x="20" y="120"/>
                </a:lnTo>
                <a:lnTo>
                  <a:pt x="12" y="116"/>
                </a:lnTo>
                <a:lnTo>
                  <a:pt x="8" y="112"/>
                </a:lnTo>
                <a:lnTo>
                  <a:pt x="2" y="104"/>
                </a:lnTo>
                <a:lnTo>
                  <a:pt x="0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0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0" y="54"/>
                </a:lnTo>
                <a:lnTo>
                  <a:pt x="30" y="50"/>
                </a:lnTo>
                <a:lnTo>
                  <a:pt x="38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2" y="54"/>
                </a:lnTo>
                <a:lnTo>
                  <a:pt x="82" y="50"/>
                </a:lnTo>
                <a:lnTo>
                  <a:pt x="82" y="50"/>
                </a:lnTo>
                <a:lnTo>
                  <a:pt x="80" y="40"/>
                </a:lnTo>
                <a:lnTo>
                  <a:pt x="78" y="36"/>
                </a:lnTo>
                <a:lnTo>
                  <a:pt x="76" y="32"/>
                </a:lnTo>
                <a:lnTo>
                  <a:pt x="66" y="26"/>
                </a:lnTo>
                <a:lnTo>
                  <a:pt x="52" y="24"/>
                </a:lnTo>
                <a:lnTo>
                  <a:pt x="52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0" y="2"/>
                </a:lnTo>
                <a:lnTo>
                  <a:pt x="42" y="0"/>
                </a:lnTo>
                <a:lnTo>
                  <a:pt x="56" y="0"/>
                </a:lnTo>
                <a:lnTo>
                  <a:pt x="56" y="0"/>
                </a:lnTo>
                <a:lnTo>
                  <a:pt x="70" y="0"/>
                </a:lnTo>
                <a:lnTo>
                  <a:pt x="80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0" y="52"/>
                </a:lnTo>
                <a:lnTo>
                  <a:pt x="110" y="124"/>
                </a:lnTo>
                <a:lnTo>
                  <a:pt x="82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0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4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0" y="106"/>
                </a:lnTo>
                <a:lnTo>
                  <a:pt x="50" y="106"/>
                </a:lnTo>
                <a:lnTo>
                  <a:pt x="64" y="104"/>
                </a:lnTo>
                <a:lnTo>
                  <a:pt x="74" y="98"/>
                </a:lnTo>
                <a:lnTo>
                  <a:pt x="80" y="90"/>
                </a:lnTo>
                <a:lnTo>
                  <a:pt x="82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8" name="Freeform 209"/>
          <p:cNvSpPr>
            <a:spLocks/>
          </p:cNvSpPr>
          <p:nvPr userDrawn="1"/>
        </p:nvSpPr>
        <p:spPr bwMode="auto">
          <a:xfrm>
            <a:off x="2565400" y="1208088"/>
            <a:ext cx="147638" cy="169862"/>
          </a:xfrm>
          <a:custGeom>
            <a:avLst/>
            <a:gdLst>
              <a:gd name="T0" fmla="*/ 0 w 110"/>
              <a:gd name="T1" fmla="*/ 4 h 126"/>
              <a:gd name="T2" fmla="*/ 28 w 110"/>
              <a:gd name="T3" fmla="*/ 4 h 126"/>
              <a:gd name="T4" fmla="*/ 28 w 110"/>
              <a:gd name="T5" fmla="*/ 22 h 126"/>
              <a:gd name="T6" fmla="*/ 28 w 110"/>
              <a:gd name="T7" fmla="*/ 22 h 126"/>
              <a:gd name="T8" fmla="*/ 34 w 110"/>
              <a:gd name="T9" fmla="*/ 14 h 126"/>
              <a:gd name="T10" fmla="*/ 42 w 110"/>
              <a:gd name="T11" fmla="*/ 8 h 126"/>
              <a:gd name="T12" fmla="*/ 52 w 110"/>
              <a:gd name="T13" fmla="*/ 2 h 126"/>
              <a:gd name="T14" fmla="*/ 66 w 110"/>
              <a:gd name="T15" fmla="*/ 0 h 126"/>
              <a:gd name="T16" fmla="*/ 66 w 110"/>
              <a:gd name="T17" fmla="*/ 0 h 126"/>
              <a:gd name="T18" fmla="*/ 76 w 110"/>
              <a:gd name="T19" fmla="*/ 2 h 126"/>
              <a:gd name="T20" fmla="*/ 84 w 110"/>
              <a:gd name="T21" fmla="*/ 4 h 126"/>
              <a:gd name="T22" fmla="*/ 92 w 110"/>
              <a:gd name="T23" fmla="*/ 8 h 126"/>
              <a:gd name="T24" fmla="*/ 98 w 110"/>
              <a:gd name="T25" fmla="*/ 14 h 126"/>
              <a:gd name="T26" fmla="*/ 102 w 110"/>
              <a:gd name="T27" fmla="*/ 20 h 126"/>
              <a:gd name="T28" fmla="*/ 106 w 110"/>
              <a:gd name="T29" fmla="*/ 28 h 126"/>
              <a:gd name="T30" fmla="*/ 108 w 110"/>
              <a:gd name="T31" fmla="*/ 38 h 126"/>
              <a:gd name="T32" fmla="*/ 110 w 110"/>
              <a:gd name="T33" fmla="*/ 48 h 126"/>
              <a:gd name="T34" fmla="*/ 110 w 110"/>
              <a:gd name="T35" fmla="*/ 126 h 126"/>
              <a:gd name="T36" fmla="*/ 82 w 110"/>
              <a:gd name="T37" fmla="*/ 126 h 126"/>
              <a:gd name="T38" fmla="*/ 82 w 110"/>
              <a:gd name="T39" fmla="*/ 56 h 126"/>
              <a:gd name="T40" fmla="*/ 82 w 110"/>
              <a:gd name="T41" fmla="*/ 56 h 126"/>
              <a:gd name="T42" fmla="*/ 80 w 110"/>
              <a:gd name="T43" fmla="*/ 44 h 126"/>
              <a:gd name="T44" fmla="*/ 74 w 110"/>
              <a:gd name="T45" fmla="*/ 34 h 126"/>
              <a:gd name="T46" fmla="*/ 66 w 110"/>
              <a:gd name="T47" fmla="*/ 28 h 126"/>
              <a:gd name="T48" fmla="*/ 56 w 110"/>
              <a:gd name="T49" fmla="*/ 26 h 126"/>
              <a:gd name="T50" fmla="*/ 56 w 110"/>
              <a:gd name="T51" fmla="*/ 26 h 126"/>
              <a:gd name="T52" fmla="*/ 44 w 110"/>
              <a:gd name="T53" fmla="*/ 28 h 126"/>
              <a:gd name="T54" fmla="*/ 36 w 110"/>
              <a:gd name="T55" fmla="*/ 34 h 126"/>
              <a:gd name="T56" fmla="*/ 30 w 110"/>
              <a:gd name="T57" fmla="*/ 44 h 126"/>
              <a:gd name="T58" fmla="*/ 28 w 110"/>
              <a:gd name="T59" fmla="*/ 56 h 126"/>
              <a:gd name="T60" fmla="*/ 28 w 110"/>
              <a:gd name="T61" fmla="*/ 126 h 126"/>
              <a:gd name="T62" fmla="*/ 0 w 110"/>
              <a:gd name="T63" fmla="*/ 126 h 126"/>
              <a:gd name="T64" fmla="*/ 0 w 110"/>
              <a:gd name="T65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26">
                <a:moveTo>
                  <a:pt x="0" y="4"/>
                </a:moveTo>
                <a:lnTo>
                  <a:pt x="28" y="4"/>
                </a:lnTo>
                <a:lnTo>
                  <a:pt x="28" y="22"/>
                </a:lnTo>
                <a:lnTo>
                  <a:pt x="28" y="22"/>
                </a:lnTo>
                <a:lnTo>
                  <a:pt x="34" y="14"/>
                </a:lnTo>
                <a:lnTo>
                  <a:pt x="42" y="8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76" y="2"/>
                </a:lnTo>
                <a:lnTo>
                  <a:pt x="84" y="4"/>
                </a:lnTo>
                <a:lnTo>
                  <a:pt x="92" y="8"/>
                </a:lnTo>
                <a:lnTo>
                  <a:pt x="98" y="14"/>
                </a:lnTo>
                <a:lnTo>
                  <a:pt x="102" y="20"/>
                </a:lnTo>
                <a:lnTo>
                  <a:pt x="106" y="28"/>
                </a:lnTo>
                <a:lnTo>
                  <a:pt x="108" y="38"/>
                </a:lnTo>
                <a:lnTo>
                  <a:pt x="110" y="48"/>
                </a:lnTo>
                <a:lnTo>
                  <a:pt x="110" y="126"/>
                </a:lnTo>
                <a:lnTo>
                  <a:pt x="82" y="126"/>
                </a:lnTo>
                <a:lnTo>
                  <a:pt x="82" y="56"/>
                </a:lnTo>
                <a:lnTo>
                  <a:pt x="82" y="56"/>
                </a:lnTo>
                <a:lnTo>
                  <a:pt x="80" y="44"/>
                </a:lnTo>
                <a:lnTo>
                  <a:pt x="74" y="34"/>
                </a:lnTo>
                <a:lnTo>
                  <a:pt x="66" y="28"/>
                </a:lnTo>
                <a:lnTo>
                  <a:pt x="56" y="26"/>
                </a:lnTo>
                <a:lnTo>
                  <a:pt x="56" y="26"/>
                </a:lnTo>
                <a:lnTo>
                  <a:pt x="44" y="28"/>
                </a:lnTo>
                <a:lnTo>
                  <a:pt x="36" y="34"/>
                </a:lnTo>
                <a:lnTo>
                  <a:pt x="30" y="44"/>
                </a:lnTo>
                <a:lnTo>
                  <a:pt x="28" y="56"/>
                </a:lnTo>
                <a:lnTo>
                  <a:pt x="28" y="126"/>
                </a:lnTo>
                <a:lnTo>
                  <a:pt x="0" y="126"/>
                </a:lnTo>
                <a:lnTo>
                  <a:pt x="0" y="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" name="Freeform 210"/>
          <p:cNvSpPr>
            <a:spLocks noEditPoints="1"/>
          </p:cNvSpPr>
          <p:nvPr userDrawn="1"/>
        </p:nvSpPr>
        <p:spPr bwMode="auto">
          <a:xfrm>
            <a:off x="2874963" y="1211263"/>
            <a:ext cx="150812" cy="168275"/>
          </a:xfrm>
          <a:custGeom>
            <a:avLst/>
            <a:gdLst>
              <a:gd name="T0" fmla="*/ 84 w 112"/>
              <a:gd name="T1" fmla="*/ 108 h 126"/>
              <a:gd name="T2" fmla="*/ 76 w 112"/>
              <a:gd name="T3" fmla="*/ 116 h 126"/>
              <a:gd name="T4" fmla="*/ 56 w 112"/>
              <a:gd name="T5" fmla="*/ 126 h 126"/>
              <a:gd name="T6" fmla="*/ 44 w 112"/>
              <a:gd name="T7" fmla="*/ 126 h 126"/>
              <a:gd name="T8" fmla="*/ 28 w 112"/>
              <a:gd name="T9" fmla="*/ 124 h 126"/>
              <a:gd name="T10" fmla="*/ 14 w 112"/>
              <a:gd name="T11" fmla="*/ 116 h 126"/>
              <a:gd name="T12" fmla="*/ 4 w 112"/>
              <a:gd name="T13" fmla="*/ 104 h 126"/>
              <a:gd name="T14" fmla="*/ 0 w 112"/>
              <a:gd name="T15" fmla="*/ 88 h 126"/>
              <a:gd name="T16" fmla="*/ 0 w 112"/>
              <a:gd name="T17" fmla="*/ 88 h 126"/>
              <a:gd name="T18" fmla="*/ 4 w 112"/>
              <a:gd name="T19" fmla="*/ 70 h 126"/>
              <a:gd name="T20" fmla="*/ 14 w 112"/>
              <a:gd name="T21" fmla="*/ 58 h 126"/>
              <a:gd name="T22" fmla="*/ 30 w 112"/>
              <a:gd name="T23" fmla="*/ 50 h 126"/>
              <a:gd name="T24" fmla="*/ 50 w 112"/>
              <a:gd name="T25" fmla="*/ 48 h 126"/>
              <a:gd name="T26" fmla="*/ 68 w 112"/>
              <a:gd name="T27" fmla="*/ 50 h 126"/>
              <a:gd name="T28" fmla="*/ 84 w 112"/>
              <a:gd name="T29" fmla="*/ 50 h 126"/>
              <a:gd name="T30" fmla="*/ 82 w 112"/>
              <a:gd name="T31" fmla="*/ 40 h 126"/>
              <a:gd name="T32" fmla="*/ 76 w 112"/>
              <a:gd name="T33" fmla="*/ 32 h 126"/>
              <a:gd name="T34" fmla="*/ 54 w 112"/>
              <a:gd name="T35" fmla="*/ 24 h 126"/>
              <a:gd name="T36" fmla="*/ 34 w 112"/>
              <a:gd name="T37" fmla="*/ 26 h 126"/>
              <a:gd name="T38" fmla="*/ 10 w 112"/>
              <a:gd name="T39" fmla="*/ 10 h 126"/>
              <a:gd name="T40" fmla="*/ 32 w 112"/>
              <a:gd name="T41" fmla="*/ 2 h 126"/>
              <a:gd name="T42" fmla="*/ 58 w 112"/>
              <a:gd name="T43" fmla="*/ 0 h 126"/>
              <a:gd name="T44" fmla="*/ 70 w 112"/>
              <a:gd name="T45" fmla="*/ 0 h 126"/>
              <a:gd name="T46" fmla="*/ 90 w 112"/>
              <a:gd name="T47" fmla="*/ 8 h 126"/>
              <a:gd name="T48" fmla="*/ 104 w 112"/>
              <a:gd name="T49" fmla="*/ 20 h 126"/>
              <a:gd name="T50" fmla="*/ 110 w 112"/>
              <a:gd name="T51" fmla="*/ 40 h 126"/>
              <a:gd name="T52" fmla="*/ 112 w 112"/>
              <a:gd name="T53" fmla="*/ 124 h 126"/>
              <a:gd name="T54" fmla="*/ 84 w 112"/>
              <a:gd name="T55" fmla="*/ 72 h 126"/>
              <a:gd name="T56" fmla="*/ 72 w 112"/>
              <a:gd name="T57" fmla="*/ 70 h 126"/>
              <a:gd name="T58" fmla="*/ 56 w 112"/>
              <a:gd name="T59" fmla="*/ 68 h 126"/>
              <a:gd name="T60" fmla="*/ 36 w 112"/>
              <a:gd name="T61" fmla="*/ 72 h 126"/>
              <a:gd name="T62" fmla="*/ 28 w 112"/>
              <a:gd name="T63" fmla="*/ 86 h 126"/>
              <a:gd name="T64" fmla="*/ 28 w 112"/>
              <a:gd name="T65" fmla="*/ 88 h 126"/>
              <a:gd name="T66" fmla="*/ 34 w 112"/>
              <a:gd name="T67" fmla="*/ 100 h 126"/>
              <a:gd name="T68" fmla="*/ 52 w 112"/>
              <a:gd name="T69" fmla="*/ 106 h 126"/>
              <a:gd name="T70" fmla="*/ 64 w 112"/>
              <a:gd name="T71" fmla="*/ 104 h 126"/>
              <a:gd name="T72" fmla="*/ 82 w 112"/>
              <a:gd name="T73" fmla="*/ 90 h 126"/>
              <a:gd name="T74" fmla="*/ 84 w 112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26">
                <a:moveTo>
                  <a:pt x="84" y="124"/>
                </a:moveTo>
                <a:lnTo>
                  <a:pt x="84" y="108"/>
                </a:lnTo>
                <a:lnTo>
                  <a:pt x="84" y="108"/>
                </a:lnTo>
                <a:lnTo>
                  <a:pt x="76" y="116"/>
                </a:lnTo>
                <a:lnTo>
                  <a:pt x="68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6" y="126"/>
                </a:lnTo>
                <a:lnTo>
                  <a:pt x="28" y="124"/>
                </a:lnTo>
                <a:lnTo>
                  <a:pt x="20" y="120"/>
                </a:lnTo>
                <a:lnTo>
                  <a:pt x="14" y="116"/>
                </a:lnTo>
                <a:lnTo>
                  <a:pt x="8" y="112"/>
                </a:lnTo>
                <a:lnTo>
                  <a:pt x="4" y="104"/>
                </a:lnTo>
                <a:lnTo>
                  <a:pt x="2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2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80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8" y="0"/>
                </a:lnTo>
                <a:lnTo>
                  <a:pt x="58" y="0"/>
                </a:lnTo>
                <a:lnTo>
                  <a:pt x="70" y="0"/>
                </a:lnTo>
                <a:lnTo>
                  <a:pt x="82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2" y="52"/>
                </a:lnTo>
                <a:lnTo>
                  <a:pt x="112" y="124"/>
                </a:lnTo>
                <a:lnTo>
                  <a:pt x="84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6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" name="Freeform 211"/>
          <p:cNvSpPr>
            <a:spLocks/>
          </p:cNvSpPr>
          <p:nvPr userDrawn="1"/>
        </p:nvSpPr>
        <p:spPr bwMode="auto">
          <a:xfrm>
            <a:off x="3070225" y="1168400"/>
            <a:ext cx="101600" cy="211138"/>
          </a:xfrm>
          <a:custGeom>
            <a:avLst/>
            <a:gdLst>
              <a:gd name="T0" fmla="*/ 16 w 76"/>
              <a:gd name="T1" fmla="*/ 122 h 158"/>
              <a:gd name="T2" fmla="*/ 16 w 76"/>
              <a:gd name="T3" fmla="*/ 58 h 158"/>
              <a:gd name="T4" fmla="*/ 0 w 76"/>
              <a:gd name="T5" fmla="*/ 58 h 158"/>
              <a:gd name="T6" fmla="*/ 0 w 76"/>
              <a:gd name="T7" fmla="*/ 34 h 158"/>
              <a:gd name="T8" fmla="*/ 16 w 76"/>
              <a:gd name="T9" fmla="*/ 34 h 158"/>
              <a:gd name="T10" fmla="*/ 16 w 76"/>
              <a:gd name="T11" fmla="*/ 0 h 158"/>
              <a:gd name="T12" fmla="*/ 44 w 76"/>
              <a:gd name="T13" fmla="*/ 0 h 158"/>
              <a:gd name="T14" fmla="*/ 44 w 76"/>
              <a:gd name="T15" fmla="*/ 34 h 158"/>
              <a:gd name="T16" fmla="*/ 76 w 76"/>
              <a:gd name="T17" fmla="*/ 34 h 158"/>
              <a:gd name="T18" fmla="*/ 76 w 76"/>
              <a:gd name="T19" fmla="*/ 58 h 158"/>
              <a:gd name="T20" fmla="*/ 44 w 76"/>
              <a:gd name="T21" fmla="*/ 58 h 158"/>
              <a:gd name="T22" fmla="*/ 44 w 76"/>
              <a:gd name="T23" fmla="*/ 118 h 158"/>
              <a:gd name="T24" fmla="*/ 44 w 76"/>
              <a:gd name="T25" fmla="*/ 118 h 158"/>
              <a:gd name="T26" fmla="*/ 44 w 76"/>
              <a:gd name="T27" fmla="*/ 124 h 158"/>
              <a:gd name="T28" fmla="*/ 48 w 76"/>
              <a:gd name="T29" fmla="*/ 130 h 158"/>
              <a:gd name="T30" fmla="*/ 52 w 76"/>
              <a:gd name="T31" fmla="*/ 132 h 158"/>
              <a:gd name="T32" fmla="*/ 58 w 76"/>
              <a:gd name="T33" fmla="*/ 132 h 158"/>
              <a:gd name="T34" fmla="*/ 58 w 76"/>
              <a:gd name="T35" fmla="*/ 132 h 158"/>
              <a:gd name="T36" fmla="*/ 68 w 76"/>
              <a:gd name="T37" fmla="*/ 132 h 158"/>
              <a:gd name="T38" fmla="*/ 76 w 76"/>
              <a:gd name="T39" fmla="*/ 128 h 158"/>
              <a:gd name="T40" fmla="*/ 76 w 76"/>
              <a:gd name="T41" fmla="*/ 152 h 158"/>
              <a:gd name="T42" fmla="*/ 76 w 76"/>
              <a:gd name="T43" fmla="*/ 152 h 158"/>
              <a:gd name="T44" fmla="*/ 64 w 76"/>
              <a:gd name="T45" fmla="*/ 156 h 158"/>
              <a:gd name="T46" fmla="*/ 50 w 76"/>
              <a:gd name="T47" fmla="*/ 158 h 158"/>
              <a:gd name="T48" fmla="*/ 50 w 76"/>
              <a:gd name="T49" fmla="*/ 158 h 158"/>
              <a:gd name="T50" fmla="*/ 36 w 76"/>
              <a:gd name="T51" fmla="*/ 156 h 158"/>
              <a:gd name="T52" fmla="*/ 30 w 76"/>
              <a:gd name="T53" fmla="*/ 154 h 158"/>
              <a:gd name="T54" fmla="*/ 26 w 76"/>
              <a:gd name="T55" fmla="*/ 150 h 158"/>
              <a:gd name="T56" fmla="*/ 20 w 76"/>
              <a:gd name="T57" fmla="*/ 146 h 158"/>
              <a:gd name="T58" fmla="*/ 18 w 76"/>
              <a:gd name="T59" fmla="*/ 140 h 158"/>
              <a:gd name="T60" fmla="*/ 16 w 76"/>
              <a:gd name="T61" fmla="*/ 132 h 158"/>
              <a:gd name="T62" fmla="*/ 16 w 76"/>
              <a:gd name="T63" fmla="*/ 122 h 158"/>
              <a:gd name="T64" fmla="*/ 16 w 76"/>
              <a:gd name="T65" fmla="*/ 12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" h="158">
                <a:moveTo>
                  <a:pt x="16" y="122"/>
                </a:moveTo>
                <a:lnTo>
                  <a:pt x="16" y="58"/>
                </a:lnTo>
                <a:lnTo>
                  <a:pt x="0" y="58"/>
                </a:lnTo>
                <a:lnTo>
                  <a:pt x="0" y="34"/>
                </a:lnTo>
                <a:lnTo>
                  <a:pt x="16" y="34"/>
                </a:lnTo>
                <a:lnTo>
                  <a:pt x="16" y="0"/>
                </a:lnTo>
                <a:lnTo>
                  <a:pt x="44" y="0"/>
                </a:lnTo>
                <a:lnTo>
                  <a:pt x="44" y="34"/>
                </a:lnTo>
                <a:lnTo>
                  <a:pt x="76" y="34"/>
                </a:lnTo>
                <a:lnTo>
                  <a:pt x="76" y="58"/>
                </a:lnTo>
                <a:lnTo>
                  <a:pt x="44" y="58"/>
                </a:lnTo>
                <a:lnTo>
                  <a:pt x="44" y="118"/>
                </a:lnTo>
                <a:lnTo>
                  <a:pt x="44" y="118"/>
                </a:lnTo>
                <a:lnTo>
                  <a:pt x="44" y="124"/>
                </a:lnTo>
                <a:lnTo>
                  <a:pt x="48" y="130"/>
                </a:lnTo>
                <a:lnTo>
                  <a:pt x="52" y="132"/>
                </a:lnTo>
                <a:lnTo>
                  <a:pt x="58" y="132"/>
                </a:lnTo>
                <a:lnTo>
                  <a:pt x="58" y="132"/>
                </a:lnTo>
                <a:lnTo>
                  <a:pt x="68" y="132"/>
                </a:lnTo>
                <a:lnTo>
                  <a:pt x="76" y="128"/>
                </a:lnTo>
                <a:lnTo>
                  <a:pt x="76" y="152"/>
                </a:lnTo>
                <a:lnTo>
                  <a:pt x="76" y="152"/>
                </a:lnTo>
                <a:lnTo>
                  <a:pt x="64" y="156"/>
                </a:lnTo>
                <a:lnTo>
                  <a:pt x="50" y="158"/>
                </a:lnTo>
                <a:lnTo>
                  <a:pt x="50" y="158"/>
                </a:lnTo>
                <a:lnTo>
                  <a:pt x="36" y="156"/>
                </a:lnTo>
                <a:lnTo>
                  <a:pt x="30" y="154"/>
                </a:lnTo>
                <a:lnTo>
                  <a:pt x="26" y="150"/>
                </a:lnTo>
                <a:lnTo>
                  <a:pt x="20" y="146"/>
                </a:lnTo>
                <a:lnTo>
                  <a:pt x="18" y="140"/>
                </a:lnTo>
                <a:lnTo>
                  <a:pt x="16" y="132"/>
                </a:lnTo>
                <a:lnTo>
                  <a:pt x="16" y="122"/>
                </a:lnTo>
                <a:lnTo>
                  <a:pt x="16" y="12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" name="Freeform 212"/>
          <p:cNvSpPr>
            <a:spLocks noEditPoints="1"/>
          </p:cNvSpPr>
          <p:nvPr userDrawn="1"/>
        </p:nvSpPr>
        <p:spPr bwMode="auto">
          <a:xfrm>
            <a:off x="3213100" y="1208088"/>
            <a:ext cx="173038" cy="171450"/>
          </a:xfrm>
          <a:custGeom>
            <a:avLst/>
            <a:gdLst>
              <a:gd name="T0" fmla="*/ 0 w 130"/>
              <a:gd name="T1" fmla="*/ 64 h 128"/>
              <a:gd name="T2" fmla="*/ 2 w 130"/>
              <a:gd name="T3" fmla="*/ 52 h 128"/>
              <a:gd name="T4" fmla="*/ 10 w 130"/>
              <a:gd name="T5" fmla="*/ 30 h 128"/>
              <a:gd name="T6" fmla="*/ 28 w 130"/>
              <a:gd name="T7" fmla="*/ 12 h 128"/>
              <a:gd name="T8" fmla="*/ 52 w 130"/>
              <a:gd name="T9" fmla="*/ 2 h 128"/>
              <a:gd name="T10" fmla="*/ 66 w 130"/>
              <a:gd name="T11" fmla="*/ 0 h 128"/>
              <a:gd name="T12" fmla="*/ 92 w 130"/>
              <a:gd name="T13" fmla="*/ 6 h 128"/>
              <a:gd name="T14" fmla="*/ 112 w 130"/>
              <a:gd name="T15" fmla="*/ 20 h 128"/>
              <a:gd name="T16" fmla="*/ 126 w 130"/>
              <a:gd name="T17" fmla="*/ 40 h 128"/>
              <a:gd name="T18" fmla="*/ 130 w 130"/>
              <a:gd name="T19" fmla="*/ 64 h 128"/>
              <a:gd name="T20" fmla="*/ 130 w 130"/>
              <a:gd name="T21" fmla="*/ 64 h 128"/>
              <a:gd name="T22" fmla="*/ 126 w 130"/>
              <a:gd name="T23" fmla="*/ 90 h 128"/>
              <a:gd name="T24" fmla="*/ 112 w 130"/>
              <a:gd name="T25" fmla="*/ 110 h 128"/>
              <a:gd name="T26" fmla="*/ 92 w 130"/>
              <a:gd name="T27" fmla="*/ 124 h 128"/>
              <a:gd name="T28" fmla="*/ 66 w 130"/>
              <a:gd name="T29" fmla="*/ 128 h 128"/>
              <a:gd name="T30" fmla="*/ 52 w 130"/>
              <a:gd name="T31" fmla="*/ 128 h 128"/>
              <a:gd name="T32" fmla="*/ 28 w 130"/>
              <a:gd name="T33" fmla="*/ 118 h 128"/>
              <a:gd name="T34" fmla="*/ 10 w 130"/>
              <a:gd name="T35" fmla="*/ 100 h 128"/>
              <a:gd name="T36" fmla="*/ 2 w 130"/>
              <a:gd name="T37" fmla="*/ 78 h 128"/>
              <a:gd name="T38" fmla="*/ 0 w 130"/>
              <a:gd name="T39" fmla="*/ 66 h 128"/>
              <a:gd name="T40" fmla="*/ 102 w 130"/>
              <a:gd name="T41" fmla="*/ 64 h 128"/>
              <a:gd name="T42" fmla="*/ 102 w 130"/>
              <a:gd name="T43" fmla="*/ 56 h 128"/>
              <a:gd name="T44" fmla="*/ 96 w 130"/>
              <a:gd name="T45" fmla="*/ 42 h 128"/>
              <a:gd name="T46" fmla="*/ 86 w 130"/>
              <a:gd name="T47" fmla="*/ 32 h 128"/>
              <a:gd name="T48" fmla="*/ 72 w 130"/>
              <a:gd name="T49" fmla="*/ 26 h 128"/>
              <a:gd name="T50" fmla="*/ 66 w 130"/>
              <a:gd name="T51" fmla="*/ 26 h 128"/>
              <a:gd name="T52" fmla="*/ 50 w 130"/>
              <a:gd name="T53" fmla="*/ 28 h 128"/>
              <a:gd name="T54" fmla="*/ 38 w 130"/>
              <a:gd name="T55" fmla="*/ 36 h 128"/>
              <a:gd name="T56" fmla="*/ 30 w 130"/>
              <a:gd name="T57" fmla="*/ 50 h 128"/>
              <a:gd name="T58" fmla="*/ 28 w 130"/>
              <a:gd name="T59" fmla="*/ 64 h 128"/>
              <a:gd name="T60" fmla="*/ 28 w 130"/>
              <a:gd name="T61" fmla="*/ 64 h 128"/>
              <a:gd name="T62" fmla="*/ 30 w 130"/>
              <a:gd name="T63" fmla="*/ 80 h 128"/>
              <a:gd name="T64" fmla="*/ 38 w 130"/>
              <a:gd name="T65" fmla="*/ 92 h 128"/>
              <a:gd name="T66" fmla="*/ 50 w 130"/>
              <a:gd name="T67" fmla="*/ 102 h 128"/>
              <a:gd name="T68" fmla="*/ 66 w 130"/>
              <a:gd name="T69" fmla="*/ 104 h 128"/>
              <a:gd name="T70" fmla="*/ 74 w 130"/>
              <a:gd name="T71" fmla="*/ 104 h 128"/>
              <a:gd name="T72" fmla="*/ 88 w 130"/>
              <a:gd name="T73" fmla="*/ 98 h 128"/>
              <a:gd name="T74" fmla="*/ 96 w 130"/>
              <a:gd name="T75" fmla="*/ 86 h 128"/>
              <a:gd name="T76" fmla="*/ 102 w 130"/>
              <a:gd name="T77" fmla="*/ 74 h 128"/>
              <a:gd name="T78" fmla="*/ 102 w 130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40" y="6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80" y="2"/>
                </a:lnTo>
                <a:lnTo>
                  <a:pt x="92" y="6"/>
                </a:lnTo>
                <a:lnTo>
                  <a:pt x="102" y="12"/>
                </a:lnTo>
                <a:lnTo>
                  <a:pt x="112" y="20"/>
                </a:lnTo>
                <a:lnTo>
                  <a:pt x="120" y="28"/>
                </a:lnTo>
                <a:lnTo>
                  <a:pt x="126" y="40"/>
                </a:lnTo>
                <a:lnTo>
                  <a:pt x="130" y="52"/>
                </a:lnTo>
                <a:lnTo>
                  <a:pt x="130" y="64"/>
                </a:lnTo>
                <a:lnTo>
                  <a:pt x="130" y="64"/>
                </a:lnTo>
                <a:lnTo>
                  <a:pt x="130" y="64"/>
                </a:lnTo>
                <a:lnTo>
                  <a:pt x="130" y="78"/>
                </a:lnTo>
                <a:lnTo>
                  <a:pt x="126" y="90"/>
                </a:lnTo>
                <a:lnTo>
                  <a:pt x="120" y="100"/>
                </a:lnTo>
                <a:lnTo>
                  <a:pt x="112" y="110"/>
                </a:lnTo>
                <a:lnTo>
                  <a:pt x="102" y="118"/>
                </a:lnTo>
                <a:lnTo>
                  <a:pt x="92" y="124"/>
                </a:lnTo>
                <a:lnTo>
                  <a:pt x="78" y="128"/>
                </a:lnTo>
                <a:lnTo>
                  <a:pt x="66" y="128"/>
                </a:lnTo>
                <a:lnTo>
                  <a:pt x="66" y="128"/>
                </a:lnTo>
                <a:lnTo>
                  <a:pt x="52" y="128"/>
                </a:lnTo>
                <a:lnTo>
                  <a:pt x="40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2" y="66"/>
                </a:moveTo>
                <a:lnTo>
                  <a:pt x="102" y="64"/>
                </a:lnTo>
                <a:lnTo>
                  <a:pt x="102" y="64"/>
                </a:lnTo>
                <a:lnTo>
                  <a:pt x="102" y="56"/>
                </a:lnTo>
                <a:lnTo>
                  <a:pt x="100" y="50"/>
                </a:lnTo>
                <a:lnTo>
                  <a:pt x="96" y="42"/>
                </a:lnTo>
                <a:lnTo>
                  <a:pt x="92" y="38"/>
                </a:lnTo>
                <a:lnTo>
                  <a:pt x="86" y="32"/>
                </a:lnTo>
                <a:lnTo>
                  <a:pt x="80" y="28"/>
                </a:lnTo>
                <a:lnTo>
                  <a:pt x="72" y="26"/>
                </a:lnTo>
                <a:lnTo>
                  <a:pt x="66" y="26"/>
                </a:lnTo>
                <a:lnTo>
                  <a:pt x="66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0" y="102"/>
                </a:lnTo>
                <a:lnTo>
                  <a:pt x="88" y="98"/>
                </a:lnTo>
                <a:lnTo>
                  <a:pt x="92" y="92"/>
                </a:lnTo>
                <a:lnTo>
                  <a:pt x="96" y="86"/>
                </a:lnTo>
                <a:lnTo>
                  <a:pt x="100" y="80"/>
                </a:lnTo>
                <a:lnTo>
                  <a:pt x="102" y="74"/>
                </a:lnTo>
                <a:lnTo>
                  <a:pt x="102" y="66"/>
                </a:lnTo>
                <a:lnTo>
                  <a:pt x="102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" name="Freeform 213"/>
          <p:cNvSpPr>
            <a:spLocks/>
          </p:cNvSpPr>
          <p:nvPr userDrawn="1"/>
        </p:nvSpPr>
        <p:spPr bwMode="auto">
          <a:xfrm>
            <a:off x="3443288" y="1208088"/>
            <a:ext cx="247650" cy="169862"/>
          </a:xfrm>
          <a:custGeom>
            <a:avLst/>
            <a:gdLst>
              <a:gd name="T0" fmla="*/ 0 w 186"/>
              <a:gd name="T1" fmla="*/ 4 h 126"/>
              <a:gd name="T2" fmla="*/ 28 w 186"/>
              <a:gd name="T3" fmla="*/ 4 h 126"/>
              <a:gd name="T4" fmla="*/ 28 w 186"/>
              <a:gd name="T5" fmla="*/ 22 h 126"/>
              <a:gd name="T6" fmla="*/ 28 w 186"/>
              <a:gd name="T7" fmla="*/ 22 h 126"/>
              <a:gd name="T8" fmla="*/ 34 w 186"/>
              <a:gd name="T9" fmla="*/ 14 h 126"/>
              <a:gd name="T10" fmla="*/ 42 w 186"/>
              <a:gd name="T11" fmla="*/ 8 h 126"/>
              <a:gd name="T12" fmla="*/ 52 w 186"/>
              <a:gd name="T13" fmla="*/ 2 h 126"/>
              <a:gd name="T14" fmla="*/ 66 w 186"/>
              <a:gd name="T15" fmla="*/ 0 h 126"/>
              <a:gd name="T16" fmla="*/ 66 w 186"/>
              <a:gd name="T17" fmla="*/ 0 h 126"/>
              <a:gd name="T18" fmla="*/ 78 w 186"/>
              <a:gd name="T19" fmla="*/ 2 h 126"/>
              <a:gd name="T20" fmla="*/ 88 w 186"/>
              <a:gd name="T21" fmla="*/ 6 h 126"/>
              <a:gd name="T22" fmla="*/ 96 w 186"/>
              <a:gd name="T23" fmla="*/ 14 h 126"/>
              <a:gd name="T24" fmla="*/ 102 w 186"/>
              <a:gd name="T25" fmla="*/ 22 h 126"/>
              <a:gd name="T26" fmla="*/ 102 w 186"/>
              <a:gd name="T27" fmla="*/ 22 h 126"/>
              <a:gd name="T28" fmla="*/ 110 w 186"/>
              <a:gd name="T29" fmla="*/ 14 h 126"/>
              <a:gd name="T30" fmla="*/ 120 w 186"/>
              <a:gd name="T31" fmla="*/ 6 h 126"/>
              <a:gd name="T32" fmla="*/ 130 w 186"/>
              <a:gd name="T33" fmla="*/ 2 h 126"/>
              <a:gd name="T34" fmla="*/ 144 w 186"/>
              <a:gd name="T35" fmla="*/ 0 h 126"/>
              <a:gd name="T36" fmla="*/ 144 w 186"/>
              <a:gd name="T37" fmla="*/ 0 h 126"/>
              <a:gd name="T38" fmla="*/ 152 w 186"/>
              <a:gd name="T39" fmla="*/ 2 h 126"/>
              <a:gd name="T40" fmla="*/ 162 w 186"/>
              <a:gd name="T41" fmla="*/ 4 h 126"/>
              <a:gd name="T42" fmla="*/ 168 w 186"/>
              <a:gd name="T43" fmla="*/ 8 h 126"/>
              <a:gd name="T44" fmla="*/ 174 w 186"/>
              <a:gd name="T45" fmla="*/ 14 h 126"/>
              <a:gd name="T46" fmla="*/ 180 w 186"/>
              <a:gd name="T47" fmla="*/ 20 h 126"/>
              <a:gd name="T48" fmla="*/ 184 w 186"/>
              <a:gd name="T49" fmla="*/ 28 h 126"/>
              <a:gd name="T50" fmla="*/ 186 w 186"/>
              <a:gd name="T51" fmla="*/ 38 h 126"/>
              <a:gd name="T52" fmla="*/ 186 w 186"/>
              <a:gd name="T53" fmla="*/ 48 h 126"/>
              <a:gd name="T54" fmla="*/ 186 w 186"/>
              <a:gd name="T55" fmla="*/ 126 h 126"/>
              <a:gd name="T56" fmla="*/ 158 w 186"/>
              <a:gd name="T57" fmla="*/ 126 h 126"/>
              <a:gd name="T58" fmla="*/ 158 w 186"/>
              <a:gd name="T59" fmla="*/ 56 h 126"/>
              <a:gd name="T60" fmla="*/ 158 w 186"/>
              <a:gd name="T61" fmla="*/ 56 h 126"/>
              <a:gd name="T62" fmla="*/ 156 w 186"/>
              <a:gd name="T63" fmla="*/ 44 h 126"/>
              <a:gd name="T64" fmla="*/ 152 w 186"/>
              <a:gd name="T65" fmla="*/ 34 h 126"/>
              <a:gd name="T66" fmla="*/ 144 w 186"/>
              <a:gd name="T67" fmla="*/ 28 h 126"/>
              <a:gd name="T68" fmla="*/ 134 w 186"/>
              <a:gd name="T69" fmla="*/ 26 h 126"/>
              <a:gd name="T70" fmla="*/ 134 w 186"/>
              <a:gd name="T71" fmla="*/ 26 h 126"/>
              <a:gd name="T72" fmla="*/ 122 w 186"/>
              <a:gd name="T73" fmla="*/ 28 h 126"/>
              <a:gd name="T74" fmla="*/ 114 w 186"/>
              <a:gd name="T75" fmla="*/ 34 h 126"/>
              <a:gd name="T76" fmla="*/ 110 w 186"/>
              <a:gd name="T77" fmla="*/ 44 h 126"/>
              <a:gd name="T78" fmla="*/ 108 w 186"/>
              <a:gd name="T79" fmla="*/ 56 h 126"/>
              <a:gd name="T80" fmla="*/ 108 w 186"/>
              <a:gd name="T81" fmla="*/ 126 h 126"/>
              <a:gd name="T82" fmla="*/ 80 w 186"/>
              <a:gd name="T83" fmla="*/ 126 h 126"/>
              <a:gd name="T84" fmla="*/ 80 w 186"/>
              <a:gd name="T85" fmla="*/ 56 h 126"/>
              <a:gd name="T86" fmla="*/ 80 w 186"/>
              <a:gd name="T87" fmla="*/ 56 h 126"/>
              <a:gd name="T88" fmla="*/ 78 w 186"/>
              <a:gd name="T89" fmla="*/ 44 h 126"/>
              <a:gd name="T90" fmla="*/ 72 w 186"/>
              <a:gd name="T91" fmla="*/ 34 h 126"/>
              <a:gd name="T92" fmla="*/ 64 w 186"/>
              <a:gd name="T93" fmla="*/ 28 h 126"/>
              <a:gd name="T94" fmla="*/ 54 w 186"/>
              <a:gd name="T95" fmla="*/ 26 h 126"/>
              <a:gd name="T96" fmla="*/ 54 w 186"/>
              <a:gd name="T97" fmla="*/ 26 h 126"/>
              <a:gd name="T98" fmla="*/ 44 w 186"/>
              <a:gd name="T99" fmla="*/ 28 h 126"/>
              <a:gd name="T100" fmla="*/ 36 w 186"/>
              <a:gd name="T101" fmla="*/ 34 h 126"/>
              <a:gd name="T102" fmla="*/ 30 w 186"/>
              <a:gd name="T103" fmla="*/ 44 h 126"/>
              <a:gd name="T104" fmla="*/ 28 w 186"/>
              <a:gd name="T105" fmla="*/ 56 h 126"/>
              <a:gd name="T106" fmla="*/ 28 w 186"/>
              <a:gd name="T107" fmla="*/ 126 h 126"/>
              <a:gd name="T108" fmla="*/ 0 w 186"/>
              <a:gd name="T109" fmla="*/ 126 h 126"/>
              <a:gd name="T110" fmla="*/ 0 w 186"/>
              <a:gd name="T111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" h="126">
                <a:moveTo>
                  <a:pt x="0" y="4"/>
                </a:moveTo>
                <a:lnTo>
                  <a:pt x="28" y="4"/>
                </a:lnTo>
                <a:lnTo>
                  <a:pt x="28" y="22"/>
                </a:lnTo>
                <a:lnTo>
                  <a:pt x="28" y="22"/>
                </a:lnTo>
                <a:lnTo>
                  <a:pt x="34" y="14"/>
                </a:lnTo>
                <a:lnTo>
                  <a:pt x="42" y="8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78" y="2"/>
                </a:lnTo>
                <a:lnTo>
                  <a:pt x="88" y="6"/>
                </a:lnTo>
                <a:lnTo>
                  <a:pt x="96" y="14"/>
                </a:lnTo>
                <a:lnTo>
                  <a:pt x="102" y="22"/>
                </a:lnTo>
                <a:lnTo>
                  <a:pt x="102" y="22"/>
                </a:lnTo>
                <a:lnTo>
                  <a:pt x="110" y="14"/>
                </a:lnTo>
                <a:lnTo>
                  <a:pt x="120" y="6"/>
                </a:lnTo>
                <a:lnTo>
                  <a:pt x="130" y="2"/>
                </a:lnTo>
                <a:lnTo>
                  <a:pt x="144" y="0"/>
                </a:lnTo>
                <a:lnTo>
                  <a:pt x="144" y="0"/>
                </a:lnTo>
                <a:lnTo>
                  <a:pt x="152" y="2"/>
                </a:lnTo>
                <a:lnTo>
                  <a:pt x="162" y="4"/>
                </a:lnTo>
                <a:lnTo>
                  <a:pt x="168" y="8"/>
                </a:lnTo>
                <a:lnTo>
                  <a:pt x="174" y="14"/>
                </a:lnTo>
                <a:lnTo>
                  <a:pt x="180" y="20"/>
                </a:lnTo>
                <a:lnTo>
                  <a:pt x="184" y="28"/>
                </a:lnTo>
                <a:lnTo>
                  <a:pt x="186" y="38"/>
                </a:lnTo>
                <a:lnTo>
                  <a:pt x="186" y="48"/>
                </a:lnTo>
                <a:lnTo>
                  <a:pt x="186" y="126"/>
                </a:lnTo>
                <a:lnTo>
                  <a:pt x="158" y="126"/>
                </a:lnTo>
                <a:lnTo>
                  <a:pt x="158" y="56"/>
                </a:lnTo>
                <a:lnTo>
                  <a:pt x="158" y="56"/>
                </a:lnTo>
                <a:lnTo>
                  <a:pt x="156" y="44"/>
                </a:lnTo>
                <a:lnTo>
                  <a:pt x="152" y="34"/>
                </a:lnTo>
                <a:lnTo>
                  <a:pt x="144" y="28"/>
                </a:lnTo>
                <a:lnTo>
                  <a:pt x="134" y="26"/>
                </a:lnTo>
                <a:lnTo>
                  <a:pt x="134" y="26"/>
                </a:lnTo>
                <a:lnTo>
                  <a:pt x="122" y="28"/>
                </a:lnTo>
                <a:lnTo>
                  <a:pt x="114" y="34"/>
                </a:lnTo>
                <a:lnTo>
                  <a:pt x="110" y="44"/>
                </a:lnTo>
                <a:lnTo>
                  <a:pt x="108" y="56"/>
                </a:lnTo>
                <a:lnTo>
                  <a:pt x="108" y="126"/>
                </a:lnTo>
                <a:lnTo>
                  <a:pt x="80" y="126"/>
                </a:lnTo>
                <a:lnTo>
                  <a:pt x="80" y="56"/>
                </a:lnTo>
                <a:lnTo>
                  <a:pt x="80" y="56"/>
                </a:lnTo>
                <a:lnTo>
                  <a:pt x="78" y="44"/>
                </a:lnTo>
                <a:lnTo>
                  <a:pt x="72" y="34"/>
                </a:lnTo>
                <a:lnTo>
                  <a:pt x="64" y="28"/>
                </a:lnTo>
                <a:lnTo>
                  <a:pt x="54" y="26"/>
                </a:lnTo>
                <a:lnTo>
                  <a:pt x="54" y="26"/>
                </a:lnTo>
                <a:lnTo>
                  <a:pt x="44" y="28"/>
                </a:lnTo>
                <a:lnTo>
                  <a:pt x="36" y="34"/>
                </a:lnTo>
                <a:lnTo>
                  <a:pt x="30" y="44"/>
                </a:lnTo>
                <a:lnTo>
                  <a:pt x="28" y="56"/>
                </a:lnTo>
                <a:lnTo>
                  <a:pt x="28" y="126"/>
                </a:lnTo>
                <a:lnTo>
                  <a:pt x="0" y="126"/>
                </a:lnTo>
                <a:lnTo>
                  <a:pt x="0" y="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" name="Freeform 214"/>
          <p:cNvSpPr>
            <a:spLocks/>
          </p:cNvSpPr>
          <p:nvPr userDrawn="1"/>
        </p:nvSpPr>
        <p:spPr bwMode="auto">
          <a:xfrm>
            <a:off x="3741738" y="1211263"/>
            <a:ext cx="131762" cy="168275"/>
          </a:xfrm>
          <a:custGeom>
            <a:avLst/>
            <a:gdLst>
              <a:gd name="T0" fmla="*/ 12 w 98"/>
              <a:gd name="T1" fmla="*/ 88 h 126"/>
              <a:gd name="T2" fmla="*/ 22 w 98"/>
              <a:gd name="T3" fmla="*/ 96 h 126"/>
              <a:gd name="T4" fmla="*/ 42 w 98"/>
              <a:gd name="T5" fmla="*/ 104 h 126"/>
              <a:gd name="T6" fmla="*/ 52 w 98"/>
              <a:gd name="T7" fmla="*/ 104 h 126"/>
              <a:gd name="T8" fmla="*/ 66 w 98"/>
              <a:gd name="T9" fmla="*/ 100 h 126"/>
              <a:gd name="T10" fmla="*/ 72 w 98"/>
              <a:gd name="T11" fmla="*/ 90 h 126"/>
              <a:gd name="T12" fmla="*/ 72 w 98"/>
              <a:gd name="T13" fmla="*/ 90 h 126"/>
              <a:gd name="T14" fmla="*/ 70 w 98"/>
              <a:gd name="T15" fmla="*/ 84 h 126"/>
              <a:gd name="T16" fmla="*/ 44 w 98"/>
              <a:gd name="T17" fmla="*/ 74 h 126"/>
              <a:gd name="T18" fmla="*/ 30 w 98"/>
              <a:gd name="T19" fmla="*/ 68 h 126"/>
              <a:gd name="T20" fmla="*/ 12 w 98"/>
              <a:gd name="T21" fmla="*/ 58 h 126"/>
              <a:gd name="T22" fmla="*/ 6 w 98"/>
              <a:gd name="T23" fmla="*/ 46 h 126"/>
              <a:gd name="T24" fmla="*/ 6 w 98"/>
              <a:gd name="T25" fmla="*/ 36 h 126"/>
              <a:gd name="T26" fmla="*/ 6 w 98"/>
              <a:gd name="T27" fmla="*/ 28 h 126"/>
              <a:gd name="T28" fmla="*/ 14 w 98"/>
              <a:gd name="T29" fmla="*/ 14 h 126"/>
              <a:gd name="T30" fmla="*/ 24 w 98"/>
              <a:gd name="T31" fmla="*/ 6 h 126"/>
              <a:gd name="T32" fmla="*/ 40 w 98"/>
              <a:gd name="T33" fmla="*/ 0 h 126"/>
              <a:gd name="T34" fmla="*/ 50 w 98"/>
              <a:gd name="T35" fmla="*/ 0 h 126"/>
              <a:gd name="T36" fmla="*/ 72 w 98"/>
              <a:gd name="T37" fmla="*/ 4 h 126"/>
              <a:gd name="T38" fmla="*/ 94 w 98"/>
              <a:gd name="T39" fmla="*/ 14 h 126"/>
              <a:gd name="T40" fmla="*/ 84 w 98"/>
              <a:gd name="T41" fmla="*/ 34 h 126"/>
              <a:gd name="T42" fmla="*/ 56 w 98"/>
              <a:gd name="T43" fmla="*/ 22 h 126"/>
              <a:gd name="T44" fmla="*/ 48 w 98"/>
              <a:gd name="T45" fmla="*/ 22 h 126"/>
              <a:gd name="T46" fmla="*/ 36 w 98"/>
              <a:gd name="T47" fmla="*/ 26 h 126"/>
              <a:gd name="T48" fmla="*/ 32 w 98"/>
              <a:gd name="T49" fmla="*/ 34 h 126"/>
              <a:gd name="T50" fmla="*/ 32 w 98"/>
              <a:gd name="T51" fmla="*/ 34 h 126"/>
              <a:gd name="T52" fmla="*/ 34 w 98"/>
              <a:gd name="T53" fmla="*/ 40 h 126"/>
              <a:gd name="T54" fmla="*/ 60 w 98"/>
              <a:gd name="T55" fmla="*/ 52 h 126"/>
              <a:gd name="T56" fmla="*/ 72 w 98"/>
              <a:gd name="T57" fmla="*/ 56 h 126"/>
              <a:gd name="T58" fmla="*/ 90 w 98"/>
              <a:gd name="T59" fmla="*/ 68 h 126"/>
              <a:gd name="T60" fmla="*/ 96 w 98"/>
              <a:gd name="T61" fmla="*/ 80 h 126"/>
              <a:gd name="T62" fmla="*/ 98 w 98"/>
              <a:gd name="T63" fmla="*/ 88 h 126"/>
              <a:gd name="T64" fmla="*/ 96 w 98"/>
              <a:gd name="T65" fmla="*/ 96 h 126"/>
              <a:gd name="T66" fmla="*/ 90 w 98"/>
              <a:gd name="T67" fmla="*/ 112 h 126"/>
              <a:gd name="T68" fmla="*/ 78 w 98"/>
              <a:gd name="T69" fmla="*/ 120 h 126"/>
              <a:gd name="T70" fmla="*/ 60 w 98"/>
              <a:gd name="T71" fmla="*/ 126 h 126"/>
              <a:gd name="T72" fmla="*/ 52 w 98"/>
              <a:gd name="T73" fmla="*/ 126 h 126"/>
              <a:gd name="T74" fmla="*/ 24 w 98"/>
              <a:gd name="T75" fmla="*/ 122 h 126"/>
              <a:gd name="T76" fmla="*/ 0 w 98"/>
              <a:gd name="T77" fmla="*/ 10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8" h="126">
                <a:moveTo>
                  <a:pt x="0" y="108"/>
                </a:moveTo>
                <a:lnTo>
                  <a:pt x="12" y="88"/>
                </a:lnTo>
                <a:lnTo>
                  <a:pt x="12" y="88"/>
                </a:lnTo>
                <a:lnTo>
                  <a:pt x="22" y="96"/>
                </a:lnTo>
                <a:lnTo>
                  <a:pt x="32" y="100"/>
                </a:lnTo>
                <a:lnTo>
                  <a:pt x="42" y="104"/>
                </a:lnTo>
                <a:lnTo>
                  <a:pt x="52" y="104"/>
                </a:lnTo>
                <a:lnTo>
                  <a:pt x="52" y="104"/>
                </a:lnTo>
                <a:lnTo>
                  <a:pt x="60" y="104"/>
                </a:lnTo>
                <a:lnTo>
                  <a:pt x="66" y="100"/>
                </a:lnTo>
                <a:lnTo>
                  <a:pt x="70" y="96"/>
                </a:lnTo>
                <a:lnTo>
                  <a:pt x="72" y="90"/>
                </a:lnTo>
                <a:lnTo>
                  <a:pt x="72" y="90"/>
                </a:lnTo>
                <a:lnTo>
                  <a:pt x="72" y="90"/>
                </a:lnTo>
                <a:lnTo>
                  <a:pt x="70" y="86"/>
                </a:lnTo>
                <a:lnTo>
                  <a:pt x="70" y="84"/>
                </a:lnTo>
                <a:lnTo>
                  <a:pt x="64" y="80"/>
                </a:lnTo>
                <a:lnTo>
                  <a:pt x="44" y="74"/>
                </a:lnTo>
                <a:lnTo>
                  <a:pt x="44" y="74"/>
                </a:lnTo>
                <a:lnTo>
                  <a:pt x="30" y="68"/>
                </a:lnTo>
                <a:lnTo>
                  <a:pt x="18" y="62"/>
                </a:lnTo>
                <a:lnTo>
                  <a:pt x="12" y="58"/>
                </a:lnTo>
                <a:lnTo>
                  <a:pt x="10" y="52"/>
                </a:lnTo>
                <a:lnTo>
                  <a:pt x="6" y="46"/>
                </a:lnTo>
                <a:lnTo>
                  <a:pt x="6" y="38"/>
                </a:lnTo>
                <a:lnTo>
                  <a:pt x="6" y="36"/>
                </a:lnTo>
                <a:lnTo>
                  <a:pt x="6" y="36"/>
                </a:lnTo>
                <a:lnTo>
                  <a:pt x="6" y="28"/>
                </a:lnTo>
                <a:lnTo>
                  <a:pt x="10" y="22"/>
                </a:lnTo>
                <a:lnTo>
                  <a:pt x="14" y="14"/>
                </a:lnTo>
                <a:lnTo>
                  <a:pt x="18" y="10"/>
                </a:lnTo>
                <a:lnTo>
                  <a:pt x="24" y="6"/>
                </a:lnTo>
                <a:lnTo>
                  <a:pt x="32" y="2"/>
                </a:lnTo>
                <a:lnTo>
                  <a:pt x="40" y="0"/>
                </a:lnTo>
                <a:lnTo>
                  <a:pt x="50" y="0"/>
                </a:lnTo>
                <a:lnTo>
                  <a:pt x="50" y="0"/>
                </a:lnTo>
                <a:lnTo>
                  <a:pt x="60" y="0"/>
                </a:lnTo>
                <a:lnTo>
                  <a:pt x="72" y="4"/>
                </a:lnTo>
                <a:lnTo>
                  <a:pt x="84" y="8"/>
                </a:lnTo>
                <a:lnTo>
                  <a:pt x="94" y="14"/>
                </a:lnTo>
                <a:lnTo>
                  <a:pt x="84" y="34"/>
                </a:lnTo>
                <a:lnTo>
                  <a:pt x="84" y="34"/>
                </a:lnTo>
                <a:lnTo>
                  <a:pt x="66" y="24"/>
                </a:lnTo>
                <a:lnTo>
                  <a:pt x="56" y="22"/>
                </a:lnTo>
                <a:lnTo>
                  <a:pt x="48" y="22"/>
                </a:lnTo>
                <a:lnTo>
                  <a:pt x="48" y="22"/>
                </a:lnTo>
                <a:lnTo>
                  <a:pt x="42" y="22"/>
                </a:lnTo>
                <a:lnTo>
                  <a:pt x="36" y="26"/>
                </a:lnTo>
                <a:lnTo>
                  <a:pt x="32" y="28"/>
                </a:lnTo>
                <a:lnTo>
                  <a:pt x="32" y="34"/>
                </a:lnTo>
                <a:lnTo>
                  <a:pt x="32" y="34"/>
                </a:lnTo>
                <a:lnTo>
                  <a:pt x="32" y="34"/>
                </a:lnTo>
                <a:lnTo>
                  <a:pt x="32" y="38"/>
                </a:lnTo>
                <a:lnTo>
                  <a:pt x="34" y="40"/>
                </a:lnTo>
                <a:lnTo>
                  <a:pt x="40" y="44"/>
                </a:lnTo>
                <a:lnTo>
                  <a:pt x="60" y="52"/>
                </a:lnTo>
                <a:lnTo>
                  <a:pt x="60" y="52"/>
                </a:lnTo>
                <a:lnTo>
                  <a:pt x="72" y="56"/>
                </a:lnTo>
                <a:lnTo>
                  <a:pt x="84" y="64"/>
                </a:lnTo>
                <a:lnTo>
                  <a:pt x="90" y="68"/>
                </a:lnTo>
                <a:lnTo>
                  <a:pt x="94" y="74"/>
                </a:lnTo>
                <a:lnTo>
                  <a:pt x="96" y="80"/>
                </a:lnTo>
                <a:lnTo>
                  <a:pt x="98" y="88"/>
                </a:lnTo>
                <a:lnTo>
                  <a:pt x="98" y="88"/>
                </a:lnTo>
                <a:lnTo>
                  <a:pt x="98" y="88"/>
                </a:lnTo>
                <a:lnTo>
                  <a:pt x="96" y="96"/>
                </a:lnTo>
                <a:lnTo>
                  <a:pt x="94" y="104"/>
                </a:lnTo>
                <a:lnTo>
                  <a:pt x="90" y="112"/>
                </a:lnTo>
                <a:lnTo>
                  <a:pt x="84" y="116"/>
                </a:lnTo>
                <a:lnTo>
                  <a:pt x="78" y="120"/>
                </a:lnTo>
                <a:lnTo>
                  <a:pt x="70" y="124"/>
                </a:lnTo>
                <a:lnTo>
                  <a:pt x="60" y="126"/>
                </a:lnTo>
                <a:lnTo>
                  <a:pt x="52" y="126"/>
                </a:lnTo>
                <a:lnTo>
                  <a:pt x="52" y="126"/>
                </a:lnTo>
                <a:lnTo>
                  <a:pt x="38" y="126"/>
                </a:lnTo>
                <a:lnTo>
                  <a:pt x="24" y="122"/>
                </a:lnTo>
                <a:lnTo>
                  <a:pt x="12" y="116"/>
                </a:lnTo>
                <a:lnTo>
                  <a:pt x="0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" name="Rectangle 215"/>
          <p:cNvSpPr>
            <a:spLocks noChangeArrowheads="1"/>
          </p:cNvSpPr>
          <p:nvPr userDrawn="1"/>
        </p:nvSpPr>
        <p:spPr bwMode="auto">
          <a:xfrm>
            <a:off x="3917950" y="1262063"/>
            <a:ext cx="93663" cy="38100"/>
          </a:xfrm>
          <a:prstGeom prst="rect">
            <a:avLst/>
          </a:pr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" name="Freeform 216"/>
          <p:cNvSpPr>
            <a:spLocks/>
          </p:cNvSpPr>
          <p:nvPr userDrawn="1"/>
        </p:nvSpPr>
        <p:spPr bwMode="auto">
          <a:xfrm>
            <a:off x="4054475" y="1149350"/>
            <a:ext cx="101600" cy="228600"/>
          </a:xfrm>
          <a:custGeom>
            <a:avLst/>
            <a:gdLst>
              <a:gd name="T0" fmla="*/ 16 w 76"/>
              <a:gd name="T1" fmla="*/ 72 h 170"/>
              <a:gd name="T2" fmla="*/ 0 w 76"/>
              <a:gd name="T3" fmla="*/ 72 h 170"/>
              <a:gd name="T4" fmla="*/ 0 w 76"/>
              <a:gd name="T5" fmla="*/ 48 h 170"/>
              <a:gd name="T6" fmla="*/ 16 w 76"/>
              <a:gd name="T7" fmla="*/ 48 h 170"/>
              <a:gd name="T8" fmla="*/ 16 w 76"/>
              <a:gd name="T9" fmla="*/ 40 h 170"/>
              <a:gd name="T10" fmla="*/ 16 w 76"/>
              <a:gd name="T11" fmla="*/ 40 h 170"/>
              <a:gd name="T12" fmla="*/ 16 w 76"/>
              <a:gd name="T13" fmla="*/ 30 h 170"/>
              <a:gd name="T14" fmla="*/ 18 w 76"/>
              <a:gd name="T15" fmla="*/ 22 h 170"/>
              <a:gd name="T16" fmla="*/ 22 w 76"/>
              <a:gd name="T17" fmla="*/ 14 h 170"/>
              <a:gd name="T18" fmla="*/ 26 w 76"/>
              <a:gd name="T19" fmla="*/ 8 h 170"/>
              <a:gd name="T20" fmla="*/ 26 w 76"/>
              <a:gd name="T21" fmla="*/ 8 h 170"/>
              <a:gd name="T22" fmla="*/ 30 w 76"/>
              <a:gd name="T23" fmla="*/ 4 h 170"/>
              <a:gd name="T24" fmla="*/ 38 w 76"/>
              <a:gd name="T25" fmla="*/ 2 h 170"/>
              <a:gd name="T26" fmla="*/ 44 w 76"/>
              <a:gd name="T27" fmla="*/ 0 h 170"/>
              <a:gd name="T28" fmla="*/ 54 w 76"/>
              <a:gd name="T29" fmla="*/ 0 h 170"/>
              <a:gd name="T30" fmla="*/ 54 w 76"/>
              <a:gd name="T31" fmla="*/ 0 h 170"/>
              <a:gd name="T32" fmla="*/ 66 w 76"/>
              <a:gd name="T33" fmla="*/ 0 h 170"/>
              <a:gd name="T34" fmla="*/ 76 w 76"/>
              <a:gd name="T35" fmla="*/ 2 h 170"/>
              <a:gd name="T36" fmla="*/ 76 w 76"/>
              <a:gd name="T37" fmla="*/ 26 h 170"/>
              <a:gd name="T38" fmla="*/ 76 w 76"/>
              <a:gd name="T39" fmla="*/ 26 h 170"/>
              <a:gd name="T40" fmla="*/ 68 w 76"/>
              <a:gd name="T41" fmla="*/ 24 h 170"/>
              <a:gd name="T42" fmla="*/ 60 w 76"/>
              <a:gd name="T43" fmla="*/ 24 h 170"/>
              <a:gd name="T44" fmla="*/ 60 w 76"/>
              <a:gd name="T45" fmla="*/ 24 h 170"/>
              <a:gd name="T46" fmla="*/ 52 w 76"/>
              <a:gd name="T47" fmla="*/ 24 h 170"/>
              <a:gd name="T48" fmla="*/ 48 w 76"/>
              <a:gd name="T49" fmla="*/ 28 h 170"/>
              <a:gd name="T50" fmla="*/ 44 w 76"/>
              <a:gd name="T51" fmla="*/ 34 h 170"/>
              <a:gd name="T52" fmla="*/ 44 w 76"/>
              <a:gd name="T53" fmla="*/ 42 h 170"/>
              <a:gd name="T54" fmla="*/ 44 w 76"/>
              <a:gd name="T55" fmla="*/ 48 h 170"/>
              <a:gd name="T56" fmla="*/ 76 w 76"/>
              <a:gd name="T57" fmla="*/ 48 h 170"/>
              <a:gd name="T58" fmla="*/ 76 w 76"/>
              <a:gd name="T59" fmla="*/ 72 h 170"/>
              <a:gd name="T60" fmla="*/ 44 w 76"/>
              <a:gd name="T61" fmla="*/ 72 h 170"/>
              <a:gd name="T62" fmla="*/ 44 w 76"/>
              <a:gd name="T63" fmla="*/ 170 h 170"/>
              <a:gd name="T64" fmla="*/ 16 w 76"/>
              <a:gd name="T65" fmla="*/ 170 h 170"/>
              <a:gd name="T66" fmla="*/ 16 w 76"/>
              <a:gd name="T67" fmla="*/ 7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6" h="170">
                <a:moveTo>
                  <a:pt x="16" y="72"/>
                </a:moveTo>
                <a:lnTo>
                  <a:pt x="0" y="72"/>
                </a:lnTo>
                <a:lnTo>
                  <a:pt x="0" y="48"/>
                </a:lnTo>
                <a:lnTo>
                  <a:pt x="16" y="48"/>
                </a:lnTo>
                <a:lnTo>
                  <a:pt x="16" y="40"/>
                </a:lnTo>
                <a:lnTo>
                  <a:pt x="16" y="40"/>
                </a:lnTo>
                <a:lnTo>
                  <a:pt x="16" y="30"/>
                </a:lnTo>
                <a:lnTo>
                  <a:pt x="18" y="22"/>
                </a:lnTo>
                <a:lnTo>
                  <a:pt x="22" y="14"/>
                </a:lnTo>
                <a:lnTo>
                  <a:pt x="26" y="8"/>
                </a:lnTo>
                <a:lnTo>
                  <a:pt x="26" y="8"/>
                </a:lnTo>
                <a:lnTo>
                  <a:pt x="30" y="4"/>
                </a:lnTo>
                <a:lnTo>
                  <a:pt x="38" y="2"/>
                </a:lnTo>
                <a:lnTo>
                  <a:pt x="44" y="0"/>
                </a:lnTo>
                <a:lnTo>
                  <a:pt x="54" y="0"/>
                </a:lnTo>
                <a:lnTo>
                  <a:pt x="54" y="0"/>
                </a:lnTo>
                <a:lnTo>
                  <a:pt x="66" y="0"/>
                </a:lnTo>
                <a:lnTo>
                  <a:pt x="76" y="2"/>
                </a:lnTo>
                <a:lnTo>
                  <a:pt x="76" y="26"/>
                </a:lnTo>
                <a:lnTo>
                  <a:pt x="76" y="26"/>
                </a:lnTo>
                <a:lnTo>
                  <a:pt x="68" y="24"/>
                </a:lnTo>
                <a:lnTo>
                  <a:pt x="60" y="24"/>
                </a:lnTo>
                <a:lnTo>
                  <a:pt x="60" y="24"/>
                </a:lnTo>
                <a:lnTo>
                  <a:pt x="52" y="24"/>
                </a:lnTo>
                <a:lnTo>
                  <a:pt x="48" y="28"/>
                </a:lnTo>
                <a:lnTo>
                  <a:pt x="44" y="34"/>
                </a:lnTo>
                <a:lnTo>
                  <a:pt x="44" y="42"/>
                </a:lnTo>
                <a:lnTo>
                  <a:pt x="44" y="48"/>
                </a:lnTo>
                <a:lnTo>
                  <a:pt x="76" y="48"/>
                </a:lnTo>
                <a:lnTo>
                  <a:pt x="76" y="72"/>
                </a:lnTo>
                <a:lnTo>
                  <a:pt x="44" y="72"/>
                </a:lnTo>
                <a:lnTo>
                  <a:pt x="44" y="170"/>
                </a:lnTo>
                <a:lnTo>
                  <a:pt x="16" y="170"/>
                </a:lnTo>
                <a:lnTo>
                  <a:pt x="16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6" name="Freeform 217"/>
          <p:cNvSpPr>
            <a:spLocks noEditPoints="1"/>
          </p:cNvSpPr>
          <p:nvPr userDrawn="1"/>
        </p:nvSpPr>
        <p:spPr bwMode="auto">
          <a:xfrm>
            <a:off x="4191000" y="1208088"/>
            <a:ext cx="174625" cy="171450"/>
          </a:xfrm>
          <a:custGeom>
            <a:avLst/>
            <a:gdLst>
              <a:gd name="T0" fmla="*/ 0 w 130"/>
              <a:gd name="T1" fmla="*/ 64 h 128"/>
              <a:gd name="T2" fmla="*/ 0 w 130"/>
              <a:gd name="T3" fmla="*/ 52 h 128"/>
              <a:gd name="T4" fmla="*/ 10 w 130"/>
              <a:gd name="T5" fmla="*/ 30 h 128"/>
              <a:gd name="T6" fmla="*/ 28 w 130"/>
              <a:gd name="T7" fmla="*/ 12 h 128"/>
              <a:gd name="T8" fmla="*/ 50 w 130"/>
              <a:gd name="T9" fmla="*/ 2 h 128"/>
              <a:gd name="T10" fmla="*/ 64 w 130"/>
              <a:gd name="T11" fmla="*/ 0 h 128"/>
              <a:gd name="T12" fmla="*/ 90 w 130"/>
              <a:gd name="T13" fmla="*/ 6 h 128"/>
              <a:gd name="T14" fmla="*/ 112 w 130"/>
              <a:gd name="T15" fmla="*/ 20 h 128"/>
              <a:gd name="T16" fmla="*/ 124 w 130"/>
              <a:gd name="T17" fmla="*/ 40 h 128"/>
              <a:gd name="T18" fmla="*/ 130 w 130"/>
              <a:gd name="T19" fmla="*/ 64 h 128"/>
              <a:gd name="T20" fmla="*/ 130 w 130"/>
              <a:gd name="T21" fmla="*/ 64 h 128"/>
              <a:gd name="T22" fmla="*/ 124 w 130"/>
              <a:gd name="T23" fmla="*/ 90 h 128"/>
              <a:gd name="T24" fmla="*/ 112 w 130"/>
              <a:gd name="T25" fmla="*/ 110 h 128"/>
              <a:gd name="T26" fmla="*/ 90 w 130"/>
              <a:gd name="T27" fmla="*/ 124 h 128"/>
              <a:gd name="T28" fmla="*/ 64 w 130"/>
              <a:gd name="T29" fmla="*/ 128 h 128"/>
              <a:gd name="T30" fmla="*/ 50 w 130"/>
              <a:gd name="T31" fmla="*/ 128 h 128"/>
              <a:gd name="T32" fmla="*/ 28 w 130"/>
              <a:gd name="T33" fmla="*/ 118 h 128"/>
              <a:gd name="T34" fmla="*/ 10 w 130"/>
              <a:gd name="T35" fmla="*/ 100 h 128"/>
              <a:gd name="T36" fmla="*/ 0 w 130"/>
              <a:gd name="T37" fmla="*/ 78 h 128"/>
              <a:gd name="T38" fmla="*/ 0 w 130"/>
              <a:gd name="T39" fmla="*/ 66 h 128"/>
              <a:gd name="T40" fmla="*/ 102 w 130"/>
              <a:gd name="T41" fmla="*/ 64 h 128"/>
              <a:gd name="T42" fmla="*/ 100 w 130"/>
              <a:gd name="T43" fmla="*/ 56 h 128"/>
              <a:gd name="T44" fmla="*/ 96 w 130"/>
              <a:gd name="T45" fmla="*/ 42 h 128"/>
              <a:gd name="T46" fmla="*/ 86 w 130"/>
              <a:gd name="T47" fmla="*/ 32 h 128"/>
              <a:gd name="T48" fmla="*/ 72 w 130"/>
              <a:gd name="T49" fmla="*/ 26 h 128"/>
              <a:gd name="T50" fmla="*/ 64 w 130"/>
              <a:gd name="T51" fmla="*/ 26 h 128"/>
              <a:gd name="T52" fmla="*/ 48 w 130"/>
              <a:gd name="T53" fmla="*/ 28 h 128"/>
              <a:gd name="T54" fmla="*/ 38 w 130"/>
              <a:gd name="T55" fmla="*/ 36 h 128"/>
              <a:gd name="T56" fmla="*/ 30 w 130"/>
              <a:gd name="T57" fmla="*/ 50 h 128"/>
              <a:gd name="T58" fmla="*/ 28 w 130"/>
              <a:gd name="T59" fmla="*/ 64 h 128"/>
              <a:gd name="T60" fmla="*/ 28 w 130"/>
              <a:gd name="T61" fmla="*/ 64 h 128"/>
              <a:gd name="T62" fmla="*/ 30 w 130"/>
              <a:gd name="T63" fmla="*/ 80 h 128"/>
              <a:gd name="T64" fmla="*/ 38 w 130"/>
              <a:gd name="T65" fmla="*/ 92 h 128"/>
              <a:gd name="T66" fmla="*/ 50 w 130"/>
              <a:gd name="T67" fmla="*/ 102 h 128"/>
              <a:gd name="T68" fmla="*/ 64 w 130"/>
              <a:gd name="T69" fmla="*/ 104 h 128"/>
              <a:gd name="T70" fmla="*/ 72 w 130"/>
              <a:gd name="T71" fmla="*/ 104 h 128"/>
              <a:gd name="T72" fmla="*/ 86 w 130"/>
              <a:gd name="T73" fmla="*/ 98 h 128"/>
              <a:gd name="T74" fmla="*/ 96 w 130"/>
              <a:gd name="T75" fmla="*/ 86 h 128"/>
              <a:gd name="T76" fmla="*/ 100 w 130"/>
              <a:gd name="T77" fmla="*/ 74 h 128"/>
              <a:gd name="T78" fmla="*/ 102 w 130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0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78" y="2"/>
                </a:lnTo>
                <a:lnTo>
                  <a:pt x="90" y="6"/>
                </a:lnTo>
                <a:lnTo>
                  <a:pt x="102" y="12"/>
                </a:lnTo>
                <a:lnTo>
                  <a:pt x="112" y="20"/>
                </a:lnTo>
                <a:lnTo>
                  <a:pt x="118" y="28"/>
                </a:lnTo>
                <a:lnTo>
                  <a:pt x="124" y="40"/>
                </a:lnTo>
                <a:lnTo>
                  <a:pt x="128" y="52"/>
                </a:lnTo>
                <a:lnTo>
                  <a:pt x="130" y="64"/>
                </a:lnTo>
                <a:lnTo>
                  <a:pt x="130" y="64"/>
                </a:lnTo>
                <a:lnTo>
                  <a:pt x="130" y="64"/>
                </a:lnTo>
                <a:lnTo>
                  <a:pt x="128" y="78"/>
                </a:lnTo>
                <a:lnTo>
                  <a:pt x="124" y="90"/>
                </a:lnTo>
                <a:lnTo>
                  <a:pt x="118" y="100"/>
                </a:lnTo>
                <a:lnTo>
                  <a:pt x="112" y="110"/>
                </a:lnTo>
                <a:lnTo>
                  <a:pt x="102" y="118"/>
                </a:lnTo>
                <a:lnTo>
                  <a:pt x="90" y="124"/>
                </a:lnTo>
                <a:lnTo>
                  <a:pt x="78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0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2" y="66"/>
                </a:moveTo>
                <a:lnTo>
                  <a:pt x="102" y="64"/>
                </a:lnTo>
                <a:lnTo>
                  <a:pt x="102" y="64"/>
                </a:lnTo>
                <a:lnTo>
                  <a:pt x="100" y="56"/>
                </a:lnTo>
                <a:lnTo>
                  <a:pt x="98" y="50"/>
                </a:lnTo>
                <a:lnTo>
                  <a:pt x="96" y="42"/>
                </a:lnTo>
                <a:lnTo>
                  <a:pt x="92" y="38"/>
                </a:lnTo>
                <a:lnTo>
                  <a:pt x="86" y="32"/>
                </a:lnTo>
                <a:lnTo>
                  <a:pt x="80" y="28"/>
                </a:lnTo>
                <a:lnTo>
                  <a:pt x="72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48" y="28"/>
                </a:lnTo>
                <a:lnTo>
                  <a:pt x="42" y="32"/>
                </a:lnTo>
                <a:lnTo>
                  <a:pt x="38" y="36"/>
                </a:lnTo>
                <a:lnTo>
                  <a:pt x="32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2" y="104"/>
                </a:lnTo>
                <a:lnTo>
                  <a:pt x="80" y="102"/>
                </a:lnTo>
                <a:lnTo>
                  <a:pt x="86" y="98"/>
                </a:lnTo>
                <a:lnTo>
                  <a:pt x="92" y="92"/>
                </a:lnTo>
                <a:lnTo>
                  <a:pt x="96" y="86"/>
                </a:lnTo>
                <a:lnTo>
                  <a:pt x="100" y="80"/>
                </a:lnTo>
                <a:lnTo>
                  <a:pt x="100" y="74"/>
                </a:lnTo>
                <a:lnTo>
                  <a:pt x="102" y="66"/>
                </a:lnTo>
                <a:lnTo>
                  <a:pt x="102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7" name="Freeform 218"/>
          <p:cNvSpPr>
            <a:spLocks/>
          </p:cNvSpPr>
          <p:nvPr userDrawn="1"/>
        </p:nvSpPr>
        <p:spPr bwMode="auto">
          <a:xfrm>
            <a:off x="4410075" y="1208088"/>
            <a:ext cx="152400" cy="171450"/>
          </a:xfrm>
          <a:custGeom>
            <a:avLst/>
            <a:gdLst>
              <a:gd name="T0" fmla="*/ 0 w 114"/>
              <a:gd name="T1" fmla="*/ 66 h 128"/>
              <a:gd name="T2" fmla="*/ 0 w 114"/>
              <a:gd name="T3" fmla="*/ 64 h 128"/>
              <a:gd name="T4" fmla="*/ 0 w 114"/>
              <a:gd name="T5" fmla="*/ 64 h 128"/>
              <a:gd name="T6" fmla="*/ 2 w 114"/>
              <a:gd name="T7" fmla="*/ 52 h 128"/>
              <a:gd name="T8" fmla="*/ 4 w 114"/>
              <a:gd name="T9" fmla="*/ 40 h 128"/>
              <a:gd name="T10" fmla="*/ 10 w 114"/>
              <a:gd name="T11" fmla="*/ 30 h 128"/>
              <a:gd name="T12" fmla="*/ 18 w 114"/>
              <a:gd name="T13" fmla="*/ 20 h 128"/>
              <a:gd name="T14" fmla="*/ 28 w 114"/>
              <a:gd name="T15" fmla="*/ 12 h 128"/>
              <a:gd name="T16" fmla="*/ 38 w 114"/>
              <a:gd name="T17" fmla="*/ 6 h 128"/>
              <a:gd name="T18" fmla="*/ 50 w 114"/>
              <a:gd name="T19" fmla="*/ 2 h 128"/>
              <a:gd name="T20" fmla="*/ 64 w 114"/>
              <a:gd name="T21" fmla="*/ 0 h 128"/>
              <a:gd name="T22" fmla="*/ 64 w 114"/>
              <a:gd name="T23" fmla="*/ 0 h 128"/>
              <a:gd name="T24" fmla="*/ 80 w 114"/>
              <a:gd name="T25" fmla="*/ 2 h 128"/>
              <a:gd name="T26" fmla="*/ 92 w 114"/>
              <a:gd name="T27" fmla="*/ 6 h 128"/>
              <a:gd name="T28" fmla="*/ 104 w 114"/>
              <a:gd name="T29" fmla="*/ 14 h 128"/>
              <a:gd name="T30" fmla="*/ 112 w 114"/>
              <a:gd name="T31" fmla="*/ 22 h 128"/>
              <a:gd name="T32" fmla="*/ 96 w 114"/>
              <a:gd name="T33" fmla="*/ 40 h 128"/>
              <a:gd name="T34" fmla="*/ 96 w 114"/>
              <a:gd name="T35" fmla="*/ 40 h 128"/>
              <a:gd name="T36" fmla="*/ 88 w 114"/>
              <a:gd name="T37" fmla="*/ 34 h 128"/>
              <a:gd name="T38" fmla="*/ 82 w 114"/>
              <a:gd name="T39" fmla="*/ 30 h 128"/>
              <a:gd name="T40" fmla="*/ 74 w 114"/>
              <a:gd name="T41" fmla="*/ 26 h 128"/>
              <a:gd name="T42" fmla="*/ 64 w 114"/>
              <a:gd name="T43" fmla="*/ 26 h 128"/>
              <a:gd name="T44" fmla="*/ 64 w 114"/>
              <a:gd name="T45" fmla="*/ 26 h 128"/>
              <a:gd name="T46" fmla="*/ 56 w 114"/>
              <a:gd name="T47" fmla="*/ 26 h 128"/>
              <a:gd name="T48" fmla="*/ 50 w 114"/>
              <a:gd name="T49" fmla="*/ 28 h 128"/>
              <a:gd name="T50" fmla="*/ 44 w 114"/>
              <a:gd name="T51" fmla="*/ 32 h 128"/>
              <a:gd name="T52" fmla="*/ 38 w 114"/>
              <a:gd name="T53" fmla="*/ 36 h 128"/>
              <a:gd name="T54" fmla="*/ 34 w 114"/>
              <a:gd name="T55" fmla="*/ 42 h 128"/>
              <a:gd name="T56" fmla="*/ 30 w 114"/>
              <a:gd name="T57" fmla="*/ 50 h 128"/>
              <a:gd name="T58" fmla="*/ 28 w 114"/>
              <a:gd name="T59" fmla="*/ 56 h 128"/>
              <a:gd name="T60" fmla="*/ 28 w 114"/>
              <a:gd name="T61" fmla="*/ 64 h 128"/>
              <a:gd name="T62" fmla="*/ 28 w 114"/>
              <a:gd name="T63" fmla="*/ 64 h 128"/>
              <a:gd name="T64" fmla="*/ 28 w 114"/>
              <a:gd name="T65" fmla="*/ 64 h 128"/>
              <a:gd name="T66" fmla="*/ 28 w 114"/>
              <a:gd name="T67" fmla="*/ 72 h 128"/>
              <a:gd name="T68" fmla="*/ 30 w 114"/>
              <a:gd name="T69" fmla="*/ 80 h 128"/>
              <a:gd name="T70" fmla="*/ 34 w 114"/>
              <a:gd name="T71" fmla="*/ 86 h 128"/>
              <a:gd name="T72" fmla="*/ 38 w 114"/>
              <a:gd name="T73" fmla="*/ 92 h 128"/>
              <a:gd name="T74" fmla="*/ 44 w 114"/>
              <a:gd name="T75" fmla="*/ 98 h 128"/>
              <a:gd name="T76" fmla="*/ 50 w 114"/>
              <a:gd name="T77" fmla="*/ 102 h 128"/>
              <a:gd name="T78" fmla="*/ 56 w 114"/>
              <a:gd name="T79" fmla="*/ 104 h 128"/>
              <a:gd name="T80" fmla="*/ 64 w 114"/>
              <a:gd name="T81" fmla="*/ 104 h 128"/>
              <a:gd name="T82" fmla="*/ 64 w 114"/>
              <a:gd name="T83" fmla="*/ 104 h 128"/>
              <a:gd name="T84" fmla="*/ 74 w 114"/>
              <a:gd name="T85" fmla="*/ 104 h 128"/>
              <a:gd name="T86" fmla="*/ 82 w 114"/>
              <a:gd name="T87" fmla="*/ 100 h 128"/>
              <a:gd name="T88" fmla="*/ 90 w 114"/>
              <a:gd name="T89" fmla="*/ 96 h 128"/>
              <a:gd name="T90" fmla="*/ 96 w 114"/>
              <a:gd name="T91" fmla="*/ 90 h 128"/>
              <a:gd name="T92" fmla="*/ 114 w 114"/>
              <a:gd name="T93" fmla="*/ 106 h 128"/>
              <a:gd name="T94" fmla="*/ 114 w 114"/>
              <a:gd name="T95" fmla="*/ 106 h 128"/>
              <a:gd name="T96" fmla="*/ 104 w 114"/>
              <a:gd name="T97" fmla="*/ 114 h 128"/>
              <a:gd name="T98" fmla="*/ 92 w 114"/>
              <a:gd name="T99" fmla="*/ 122 h 128"/>
              <a:gd name="T100" fmla="*/ 80 w 114"/>
              <a:gd name="T101" fmla="*/ 128 h 128"/>
              <a:gd name="T102" fmla="*/ 64 w 114"/>
              <a:gd name="T103" fmla="*/ 128 h 128"/>
              <a:gd name="T104" fmla="*/ 64 w 114"/>
              <a:gd name="T105" fmla="*/ 128 h 128"/>
              <a:gd name="T106" fmla="*/ 50 w 114"/>
              <a:gd name="T107" fmla="*/ 128 h 128"/>
              <a:gd name="T108" fmla="*/ 38 w 114"/>
              <a:gd name="T109" fmla="*/ 124 h 128"/>
              <a:gd name="T110" fmla="*/ 28 w 114"/>
              <a:gd name="T111" fmla="*/ 118 h 128"/>
              <a:gd name="T112" fmla="*/ 18 w 114"/>
              <a:gd name="T113" fmla="*/ 110 h 128"/>
              <a:gd name="T114" fmla="*/ 10 w 114"/>
              <a:gd name="T115" fmla="*/ 100 h 128"/>
              <a:gd name="T116" fmla="*/ 4 w 114"/>
              <a:gd name="T117" fmla="*/ 90 h 128"/>
              <a:gd name="T118" fmla="*/ 2 w 114"/>
              <a:gd name="T119" fmla="*/ 78 h 128"/>
              <a:gd name="T120" fmla="*/ 0 w 114"/>
              <a:gd name="T121" fmla="*/ 66 h 128"/>
              <a:gd name="T122" fmla="*/ 0 w 114"/>
              <a:gd name="T123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80" y="2"/>
                </a:lnTo>
                <a:lnTo>
                  <a:pt x="92" y="6"/>
                </a:lnTo>
                <a:lnTo>
                  <a:pt x="104" y="14"/>
                </a:lnTo>
                <a:lnTo>
                  <a:pt x="112" y="22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2" y="30"/>
                </a:lnTo>
                <a:lnTo>
                  <a:pt x="74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50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2"/>
                </a:lnTo>
                <a:lnTo>
                  <a:pt x="30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4" y="104"/>
                </a:lnTo>
                <a:lnTo>
                  <a:pt x="82" y="100"/>
                </a:lnTo>
                <a:lnTo>
                  <a:pt x="90" y="96"/>
                </a:lnTo>
                <a:lnTo>
                  <a:pt x="96" y="90"/>
                </a:lnTo>
                <a:lnTo>
                  <a:pt x="114" y="106"/>
                </a:lnTo>
                <a:lnTo>
                  <a:pt x="114" y="106"/>
                </a:lnTo>
                <a:lnTo>
                  <a:pt x="104" y="114"/>
                </a:lnTo>
                <a:lnTo>
                  <a:pt x="92" y="122"/>
                </a:lnTo>
                <a:lnTo>
                  <a:pt x="80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4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" name="Freeform 219"/>
          <p:cNvSpPr>
            <a:spLocks/>
          </p:cNvSpPr>
          <p:nvPr userDrawn="1"/>
        </p:nvSpPr>
        <p:spPr bwMode="auto">
          <a:xfrm>
            <a:off x="4608513" y="1212850"/>
            <a:ext cx="147637" cy="166688"/>
          </a:xfrm>
          <a:custGeom>
            <a:avLst/>
            <a:gdLst>
              <a:gd name="T0" fmla="*/ 0 w 110"/>
              <a:gd name="T1" fmla="*/ 78 h 124"/>
              <a:gd name="T2" fmla="*/ 0 w 110"/>
              <a:gd name="T3" fmla="*/ 0 h 124"/>
              <a:gd name="T4" fmla="*/ 28 w 110"/>
              <a:gd name="T5" fmla="*/ 0 h 124"/>
              <a:gd name="T6" fmla="*/ 28 w 110"/>
              <a:gd name="T7" fmla="*/ 70 h 124"/>
              <a:gd name="T8" fmla="*/ 28 w 110"/>
              <a:gd name="T9" fmla="*/ 70 h 124"/>
              <a:gd name="T10" fmla="*/ 30 w 110"/>
              <a:gd name="T11" fmla="*/ 82 h 124"/>
              <a:gd name="T12" fmla="*/ 36 w 110"/>
              <a:gd name="T13" fmla="*/ 92 h 124"/>
              <a:gd name="T14" fmla="*/ 44 w 110"/>
              <a:gd name="T15" fmla="*/ 96 h 124"/>
              <a:gd name="T16" fmla="*/ 54 w 110"/>
              <a:gd name="T17" fmla="*/ 98 h 124"/>
              <a:gd name="T18" fmla="*/ 54 w 110"/>
              <a:gd name="T19" fmla="*/ 98 h 124"/>
              <a:gd name="T20" fmla="*/ 66 w 110"/>
              <a:gd name="T21" fmla="*/ 96 h 124"/>
              <a:gd name="T22" fmla="*/ 74 w 110"/>
              <a:gd name="T23" fmla="*/ 90 h 124"/>
              <a:gd name="T24" fmla="*/ 80 w 110"/>
              <a:gd name="T25" fmla="*/ 82 h 124"/>
              <a:gd name="T26" fmla="*/ 82 w 110"/>
              <a:gd name="T27" fmla="*/ 68 h 124"/>
              <a:gd name="T28" fmla="*/ 82 w 110"/>
              <a:gd name="T29" fmla="*/ 0 h 124"/>
              <a:gd name="T30" fmla="*/ 110 w 110"/>
              <a:gd name="T31" fmla="*/ 0 h 124"/>
              <a:gd name="T32" fmla="*/ 110 w 110"/>
              <a:gd name="T33" fmla="*/ 122 h 124"/>
              <a:gd name="T34" fmla="*/ 82 w 110"/>
              <a:gd name="T35" fmla="*/ 122 h 124"/>
              <a:gd name="T36" fmla="*/ 82 w 110"/>
              <a:gd name="T37" fmla="*/ 102 h 124"/>
              <a:gd name="T38" fmla="*/ 82 w 110"/>
              <a:gd name="T39" fmla="*/ 102 h 124"/>
              <a:gd name="T40" fmla="*/ 76 w 110"/>
              <a:gd name="T41" fmla="*/ 112 h 124"/>
              <a:gd name="T42" fmla="*/ 68 w 110"/>
              <a:gd name="T43" fmla="*/ 118 h 124"/>
              <a:gd name="T44" fmla="*/ 58 w 110"/>
              <a:gd name="T45" fmla="*/ 122 h 124"/>
              <a:gd name="T46" fmla="*/ 44 w 110"/>
              <a:gd name="T47" fmla="*/ 124 h 124"/>
              <a:gd name="T48" fmla="*/ 44 w 110"/>
              <a:gd name="T49" fmla="*/ 124 h 124"/>
              <a:gd name="T50" fmla="*/ 34 w 110"/>
              <a:gd name="T51" fmla="*/ 124 h 124"/>
              <a:gd name="T52" fmla="*/ 26 w 110"/>
              <a:gd name="T53" fmla="*/ 122 h 124"/>
              <a:gd name="T54" fmla="*/ 18 w 110"/>
              <a:gd name="T55" fmla="*/ 118 h 124"/>
              <a:gd name="T56" fmla="*/ 12 w 110"/>
              <a:gd name="T57" fmla="*/ 112 h 124"/>
              <a:gd name="T58" fmla="*/ 8 w 110"/>
              <a:gd name="T59" fmla="*/ 104 h 124"/>
              <a:gd name="T60" fmla="*/ 4 w 110"/>
              <a:gd name="T61" fmla="*/ 96 h 124"/>
              <a:gd name="T62" fmla="*/ 2 w 110"/>
              <a:gd name="T63" fmla="*/ 88 h 124"/>
              <a:gd name="T64" fmla="*/ 0 w 110"/>
              <a:gd name="T65" fmla="*/ 78 h 124"/>
              <a:gd name="T66" fmla="*/ 0 w 110"/>
              <a:gd name="T67" fmla="*/ 7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" h="124">
                <a:moveTo>
                  <a:pt x="0" y="78"/>
                </a:moveTo>
                <a:lnTo>
                  <a:pt x="0" y="0"/>
                </a:lnTo>
                <a:lnTo>
                  <a:pt x="28" y="0"/>
                </a:lnTo>
                <a:lnTo>
                  <a:pt x="28" y="70"/>
                </a:lnTo>
                <a:lnTo>
                  <a:pt x="28" y="70"/>
                </a:lnTo>
                <a:lnTo>
                  <a:pt x="30" y="82"/>
                </a:lnTo>
                <a:lnTo>
                  <a:pt x="36" y="92"/>
                </a:lnTo>
                <a:lnTo>
                  <a:pt x="44" y="96"/>
                </a:lnTo>
                <a:lnTo>
                  <a:pt x="54" y="98"/>
                </a:lnTo>
                <a:lnTo>
                  <a:pt x="54" y="98"/>
                </a:lnTo>
                <a:lnTo>
                  <a:pt x="66" y="96"/>
                </a:lnTo>
                <a:lnTo>
                  <a:pt x="74" y="90"/>
                </a:lnTo>
                <a:lnTo>
                  <a:pt x="80" y="82"/>
                </a:lnTo>
                <a:lnTo>
                  <a:pt x="82" y="68"/>
                </a:lnTo>
                <a:lnTo>
                  <a:pt x="82" y="0"/>
                </a:lnTo>
                <a:lnTo>
                  <a:pt x="110" y="0"/>
                </a:lnTo>
                <a:lnTo>
                  <a:pt x="110" y="122"/>
                </a:lnTo>
                <a:lnTo>
                  <a:pt x="82" y="122"/>
                </a:lnTo>
                <a:lnTo>
                  <a:pt x="82" y="102"/>
                </a:lnTo>
                <a:lnTo>
                  <a:pt x="82" y="102"/>
                </a:lnTo>
                <a:lnTo>
                  <a:pt x="76" y="112"/>
                </a:lnTo>
                <a:lnTo>
                  <a:pt x="68" y="118"/>
                </a:lnTo>
                <a:lnTo>
                  <a:pt x="58" y="122"/>
                </a:lnTo>
                <a:lnTo>
                  <a:pt x="44" y="124"/>
                </a:lnTo>
                <a:lnTo>
                  <a:pt x="44" y="124"/>
                </a:lnTo>
                <a:lnTo>
                  <a:pt x="34" y="124"/>
                </a:lnTo>
                <a:lnTo>
                  <a:pt x="26" y="122"/>
                </a:lnTo>
                <a:lnTo>
                  <a:pt x="18" y="118"/>
                </a:lnTo>
                <a:lnTo>
                  <a:pt x="12" y="112"/>
                </a:lnTo>
                <a:lnTo>
                  <a:pt x="8" y="104"/>
                </a:lnTo>
                <a:lnTo>
                  <a:pt x="4" y="96"/>
                </a:lnTo>
                <a:lnTo>
                  <a:pt x="2" y="88"/>
                </a:lnTo>
                <a:lnTo>
                  <a:pt x="0" y="78"/>
                </a:lnTo>
                <a:lnTo>
                  <a:pt x="0" y="7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" name="Freeform 220"/>
          <p:cNvSpPr>
            <a:spLocks/>
          </p:cNvSpPr>
          <p:nvPr userDrawn="1"/>
        </p:nvSpPr>
        <p:spPr bwMode="auto">
          <a:xfrm>
            <a:off x="4808538" y="1211263"/>
            <a:ext cx="128587" cy="168275"/>
          </a:xfrm>
          <a:custGeom>
            <a:avLst/>
            <a:gdLst>
              <a:gd name="T0" fmla="*/ 12 w 96"/>
              <a:gd name="T1" fmla="*/ 88 h 126"/>
              <a:gd name="T2" fmla="*/ 22 w 96"/>
              <a:gd name="T3" fmla="*/ 96 h 126"/>
              <a:gd name="T4" fmla="*/ 42 w 96"/>
              <a:gd name="T5" fmla="*/ 104 h 126"/>
              <a:gd name="T6" fmla="*/ 52 w 96"/>
              <a:gd name="T7" fmla="*/ 104 h 126"/>
              <a:gd name="T8" fmla="*/ 66 w 96"/>
              <a:gd name="T9" fmla="*/ 100 h 126"/>
              <a:gd name="T10" fmla="*/ 70 w 96"/>
              <a:gd name="T11" fmla="*/ 90 h 126"/>
              <a:gd name="T12" fmla="*/ 70 w 96"/>
              <a:gd name="T13" fmla="*/ 90 h 126"/>
              <a:gd name="T14" fmla="*/ 68 w 96"/>
              <a:gd name="T15" fmla="*/ 84 h 126"/>
              <a:gd name="T16" fmla="*/ 44 w 96"/>
              <a:gd name="T17" fmla="*/ 74 h 126"/>
              <a:gd name="T18" fmla="*/ 30 w 96"/>
              <a:gd name="T19" fmla="*/ 68 h 126"/>
              <a:gd name="T20" fmla="*/ 12 w 96"/>
              <a:gd name="T21" fmla="*/ 58 h 126"/>
              <a:gd name="T22" fmla="*/ 6 w 96"/>
              <a:gd name="T23" fmla="*/ 46 h 126"/>
              <a:gd name="T24" fmla="*/ 6 w 96"/>
              <a:gd name="T25" fmla="*/ 36 h 126"/>
              <a:gd name="T26" fmla="*/ 6 w 96"/>
              <a:gd name="T27" fmla="*/ 28 h 126"/>
              <a:gd name="T28" fmla="*/ 12 w 96"/>
              <a:gd name="T29" fmla="*/ 14 h 126"/>
              <a:gd name="T30" fmla="*/ 24 w 96"/>
              <a:gd name="T31" fmla="*/ 6 h 126"/>
              <a:gd name="T32" fmla="*/ 40 w 96"/>
              <a:gd name="T33" fmla="*/ 0 h 126"/>
              <a:gd name="T34" fmla="*/ 48 w 96"/>
              <a:gd name="T35" fmla="*/ 0 h 126"/>
              <a:gd name="T36" fmla="*/ 72 w 96"/>
              <a:gd name="T37" fmla="*/ 4 h 126"/>
              <a:gd name="T38" fmla="*/ 94 w 96"/>
              <a:gd name="T39" fmla="*/ 14 h 126"/>
              <a:gd name="T40" fmla="*/ 82 w 96"/>
              <a:gd name="T41" fmla="*/ 34 h 126"/>
              <a:gd name="T42" fmla="*/ 56 w 96"/>
              <a:gd name="T43" fmla="*/ 22 h 126"/>
              <a:gd name="T44" fmla="*/ 48 w 96"/>
              <a:gd name="T45" fmla="*/ 22 h 126"/>
              <a:gd name="T46" fmla="*/ 36 w 96"/>
              <a:gd name="T47" fmla="*/ 26 h 126"/>
              <a:gd name="T48" fmla="*/ 32 w 96"/>
              <a:gd name="T49" fmla="*/ 34 h 126"/>
              <a:gd name="T50" fmla="*/ 32 w 96"/>
              <a:gd name="T51" fmla="*/ 34 h 126"/>
              <a:gd name="T52" fmla="*/ 34 w 96"/>
              <a:gd name="T53" fmla="*/ 40 h 126"/>
              <a:gd name="T54" fmla="*/ 58 w 96"/>
              <a:gd name="T55" fmla="*/ 52 h 126"/>
              <a:gd name="T56" fmla="*/ 72 w 96"/>
              <a:gd name="T57" fmla="*/ 56 h 126"/>
              <a:gd name="T58" fmla="*/ 90 w 96"/>
              <a:gd name="T59" fmla="*/ 68 h 126"/>
              <a:gd name="T60" fmla="*/ 96 w 96"/>
              <a:gd name="T61" fmla="*/ 80 h 126"/>
              <a:gd name="T62" fmla="*/ 96 w 96"/>
              <a:gd name="T63" fmla="*/ 88 h 126"/>
              <a:gd name="T64" fmla="*/ 96 w 96"/>
              <a:gd name="T65" fmla="*/ 96 h 126"/>
              <a:gd name="T66" fmla="*/ 90 w 96"/>
              <a:gd name="T67" fmla="*/ 112 h 126"/>
              <a:gd name="T68" fmla="*/ 76 w 96"/>
              <a:gd name="T69" fmla="*/ 120 h 126"/>
              <a:gd name="T70" fmla="*/ 60 w 96"/>
              <a:gd name="T71" fmla="*/ 126 h 126"/>
              <a:gd name="T72" fmla="*/ 52 w 96"/>
              <a:gd name="T73" fmla="*/ 126 h 126"/>
              <a:gd name="T74" fmla="*/ 24 w 96"/>
              <a:gd name="T75" fmla="*/ 122 h 126"/>
              <a:gd name="T76" fmla="*/ 0 w 96"/>
              <a:gd name="T77" fmla="*/ 10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126">
                <a:moveTo>
                  <a:pt x="0" y="108"/>
                </a:moveTo>
                <a:lnTo>
                  <a:pt x="12" y="88"/>
                </a:lnTo>
                <a:lnTo>
                  <a:pt x="12" y="88"/>
                </a:lnTo>
                <a:lnTo>
                  <a:pt x="22" y="96"/>
                </a:lnTo>
                <a:lnTo>
                  <a:pt x="32" y="100"/>
                </a:lnTo>
                <a:lnTo>
                  <a:pt x="42" y="104"/>
                </a:lnTo>
                <a:lnTo>
                  <a:pt x="52" y="104"/>
                </a:lnTo>
                <a:lnTo>
                  <a:pt x="52" y="104"/>
                </a:lnTo>
                <a:lnTo>
                  <a:pt x="60" y="104"/>
                </a:lnTo>
                <a:lnTo>
                  <a:pt x="66" y="100"/>
                </a:lnTo>
                <a:lnTo>
                  <a:pt x="70" y="96"/>
                </a:lnTo>
                <a:lnTo>
                  <a:pt x="70" y="90"/>
                </a:lnTo>
                <a:lnTo>
                  <a:pt x="70" y="90"/>
                </a:lnTo>
                <a:lnTo>
                  <a:pt x="70" y="90"/>
                </a:lnTo>
                <a:lnTo>
                  <a:pt x="70" y="86"/>
                </a:lnTo>
                <a:lnTo>
                  <a:pt x="68" y="84"/>
                </a:lnTo>
                <a:lnTo>
                  <a:pt x="62" y="80"/>
                </a:lnTo>
                <a:lnTo>
                  <a:pt x="44" y="74"/>
                </a:lnTo>
                <a:lnTo>
                  <a:pt x="44" y="74"/>
                </a:lnTo>
                <a:lnTo>
                  <a:pt x="30" y="68"/>
                </a:lnTo>
                <a:lnTo>
                  <a:pt x="18" y="62"/>
                </a:lnTo>
                <a:lnTo>
                  <a:pt x="12" y="58"/>
                </a:lnTo>
                <a:lnTo>
                  <a:pt x="8" y="52"/>
                </a:lnTo>
                <a:lnTo>
                  <a:pt x="6" y="46"/>
                </a:lnTo>
                <a:lnTo>
                  <a:pt x="6" y="38"/>
                </a:lnTo>
                <a:lnTo>
                  <a:pt x="6" y="36"/>
                </a:lnTo>
                <a:lnTo>
                  <a:pt x="6" y="36"/>
                </a:lnTo>
                <a:lnTo>
                  <a:pt x="6" y="28"/>
                </a:lnTo>
                <a:lnTo>
                  <a:pt x="8" y="22"/>
                </a:lnTo>
                <a:lnTo>
                  <a:pt x="12" y="14"/>
                </a:lnTo>
                <a:lnTo>
                  <a:pt x="18" y="10"/>
                </a:lnTo>
                <a:lnTo>
                  <a:pt x="24" y="6"/>
                </a:lnTo>
                <a:lnTo>
                  <a:pt x="32" y="2"/>
                </a:lnTo>
                <a:lnTo>
                  <a:pt x="40" y="0"/>
                </a:lnTo>
                <a:lnTo>
                  <a:pt x="48" y="0"/>
                </a:lnTo>
                <a:lnTo>
                  <a:pt x="48" y="0"/>
                </a:lnTo>
                <a:lnTo>
                  <a:pt x="60" y="0"/>
                </a:lnTo>
                <a:lnTo>
                  <a:pt x="72" y="4"/>
                </a:lnTo>
                <a:lnTo>
                  <a:pt x="84" y="8"/>
                </a:lnTo>
                <a:lnTo>
                  <a:pt x="94" y="14"/>
                </a:lnTo>
                <a:lnTo>
                  <a:pt x="82" y="34"/>
                </a:lnTo>
                <a:lnTo>
                  <a:pt x="82" y="34"/>
                </a:lnTo>
                <a:lnTo>
                  <a:pt x="64" y="24"/>
                </a:lnTo>
                <a:lnTo>
                  <a:pt x="56" y="22"/>
                </a:lnTo>
                <a:lnTo>
                  <a:pt x="48" y="22"/>
                </a:lnTo>
                <a:lnTo>
                  <a:pt x="48" y="22"/>
                </a:lnTo>
                <a:lnTo>
                  <a:pt x="40" y="22"/>
                </a:lnTo>
                <a:lnTo>
                  <a:pt x="36" y="26"/>
                </a:lnTo>
                <a:lnTo>
                  <a:pt x="32" y="28"/>
                </a:lnTo>
                <a:lnTo>
                  <a:pt x="32" y="34"/>
                </a:lnTo>
                <a:lnTo>
                  <a:pt x="32" y="34"/>
                </a:lnTo>
                <a:lnTo>
                  <a:pt x="32" y="34"/>
                </a:lnTo>
                <a:lnTo>
                  <a:pt x="32" y="38"/>
                </a:lnTo>
                <a:lnTo>
                  <a:pt x="34" y="40"/>
                </a:lnTo>
                <a:lnTo>
                  <a:pt x="40" y="44"/>
                </a:lnTo>
                <a:lnTo>
                  <a:pt x="58" y="52"/>
                </a:lnTo>
                <a:lnTo>
                  <a:pt x="58" y="52"/>
                </a:lnTo>
                <a:lnTo>
                  <a:pt x="72" y="56"/>
                </a:lnTo>
                <a:lnTo>
                  <a:pt x="84" y="64"/>
                </a:lnTo>
                <a:lnTo>
                  <a:pt x="90" y="68"/>
                </a:lnTo>
                <a:lnTo>
                  <a:pt x="94" y="74"/>
                </a:lnTo>
                <a:lnTo>
                  <a:pt x="96" y="80"/>
                </a:lnTo>
                <a:lnTo>
                  <a:pt x="96" y="88"/>
                </a:lnTo>
                <a:lnTo>
                  <a:pt x="96" y="88"/>
                </a:lnTo>
                <a:lnTo>
                  <a:pt x="96" y="88"/>
                </a:lnTo>
                <a:lnTo>
                  <a:pt x="96" y="96"/>
                </a:lnTo>
                <a:lnTo>
                  <a:pt x="94" y="104"/>
                </a:lnTo>
                <a:lnTo>
                  <a:pt x="90" y="112"/>
                </a:lnTo>
                <a:lnTo>
                  <a:pt x="84" y="116"/>
                </a:lnTo>
                <a:lnTo>
                  <a:pt x="76" y="120"/>
                </a:lnTo>
                <a:lnTo>
                  <a:pt x="70" y="124"/>
                </a:lnTo>
                <a:lnTo>
                  <a:pt x="60" y="126"/>
                </a:lnTo>
                <a:lnTo>
                  <a:pt x="52" y="126"/>
                </a:lnTo>
                <a:lnTo>
                  <a:pt x="52" y="126"/>
                </a:lnTo>
                <a:lnTo>
                  <a:pt x="38" y="126"/>
                </a:lnTo>
                <a:lnTo>
                  <a:pt x="24" y="122"/>
                </a:lnTo>
                <a:lnTo>
                  <a:pt x="12" y="116"/>
                </a:lnTo>
                <a:lnTo>
                  <a:pt x="0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" name="Freeform 221"/>
          <p:cNvSpPr>
            <a:spLocks noEditPoints="1"/>
          </p:cNvSpPr>
          <p:nvPr userDrawn="1"/>
        </p:nvSpPr>
        <p:spPr bwMode="auto">
          <a:xfrm>
            <a:off x="4983163" y="1208088"/>
            <a:ext cx="157162" cy="171450"/>
          </a:xfrm>
          <a:custGeom>
            <a:avLst/>
            <a:gdLst>
              <a:gd name="T0" fmla="*/ 0 w 118"/>
              <a:gd name="T1" fmla="*/ 64 h 128"/>
              <a:gd name="T2" fmla="*/ 2 w 118"/>
              <a:gd name="T3" fmla="*/ 52 h 128"/>
              <a:gd name="T4" fmla="*/ 10 w 118"/>
              <a:gd name="T5" fmla="*/ 30 h 128"/>
              <a:gd name="T6" fmla="*/ 26 w 118"/>
              <a:gd name="T7" fmla="*/ 12 h 128"/>
              <a:gd name="T8" fmla="*/ 48 w 118"/>
              <a:gd name="T9" fmla="*/ 2 h 128"/>
              <a:gd name="T10" fmla="*/ 60 w 118"/>
              <a:gd name="T11" fmla="*/ 0 h 128"/>
              <a:gd name="T12" fmla="*/ 86 w 118"/>
              <a:gd name="T13" fmla="*/ 6 h 128"/>
              <a:gd name="T14" fmla="*/ 104 w 118"/>
              <a:gd name="T15" fmla="*/ 20 h 128"/>
              <a:gd name="T16" fmla="*/ 114 w 118"/>
              <a:gd name="T17" fmla="*/ 42 h 128"/>
              <a:gd name="T18" fmla="*/ 118 w 118"/>
              <a:gd name="T19" fmla="*/ 66 h 128"/>
              <a:gd name="T20" fmla="*/ 118 w 118"/>
              <a:gd name="T21" fmla="*/ 74 h 128"/>
              <a:gd name="T22" fmla="*/ 28 w 118"/>
              <a:gd name="T23" fmla="*/ 74 h 128"/>
              <a:gd name="T24" fmla="*/ 36 w 118"/>
              <a:gd name="T25" fmla="*/ 94 h 128"/>
              <a:gd name="T26" fmla="*/ 50 w 118"/>
              <a:gd name="T27" fmla="*/ 104 h 128"/>
              <a:gd name="T28" fmla="*/ 64 w 118"/>
              <a:gd name="T29" fmla="*/ 106 h 128"/>
              <a:gd name="T30" fmla="*/ 82 w 118"/>
              <a:gd name="T31" fmla="*/ 102 h 128"/>
              <a:gd name="T32" fmla="*/ 96 w 118"/>
              <a:gd name="T33" fmla="*/ 92 h 128"/>
              <a:gd name="T34" fmla="*/ 114 w 118"/>
              <a:gd name="T35" fmla="*/ 106 h 128"/>
              <a:gd name="T36" fmla="*/ 92 w 118"/>
              <a:gd name="T37" fmla="*/ 122 h 128"/>
              <a:gd name="T38" fmla="*/ 62 w 118"/>
              <a:gd name="T39" fmla="*/ 128 h 128"/>
              <a:gd name="T40" fmla="*/ 50 w 118"/>
              <a:gd name="T41" fmla="*/ 128 h 128"/>
              <a:gd name="T42" fmla="*/ 28 w 118"/>
              <a:gd name="T43" fmla="*/ 118 h 128"/>
              <a:gd name="T44" fmla="*/ 10 w 118"/>
              <a:gd name="T45" fmla="*/ 102 h 128"/>
              <a:gd name="T46" fmla="*/ 2 w 118"/>
              <a:gd name="T47" fmla="*/ 78 h 128"/>
              <a:gd name="T48" fmla="*/ 0 w 118"/>
              <a:gd name="T49" fmla="*/ 66 h 128"/>
              <a:gd name="T50" fmla="*/ 90 w 118"/>
              <a:gd name="T51" fmla="*/ 56 h 128"/>
              <a:gd name="T52" fmla="*/ 82 w 118"/>
              <a:gd name="T53" fmla="*/ 34 h 128"/>
              <a:gd name="T54" fmla="*/ 72 w 118"/>
              <a:gd name="T55" fmla="*/ 26 h 128"/>
              <a:gd name="T56" fmla="*/ 60 w 118"/>
              <a:gd name="T57" fmla="*/ 24 h 128"/>
              <a:gd name="T58" fmla="*/ 54 w 118"/>
              <a:gd name="T59" fmla="*/ 24 h 128"/>
              <a:gd name="T60" fmla="*/ 38 w 118"/>
              <a:gd name="T61" fmla="*/ 32 h 128"/>
              <a:gd name="T62" fmla="*/ 28 w 118"/>
              <a:gd name="T6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4" y="40"/>
                </a:lnTo>
                <a:lnTo>
                  <a:pt x="10" y="30"/>
                </a:lnTo>
                <a:lnTo>
                  <a:pt x="16" y="20"/>
                </a:lnTo>
                <a:lnTo>
                  <a:pt x="26" y="12"/>
                </a:lnTo>
                <a:lnTo>
                  <a:pt x="36" y="6"/>
                </a:lnTo>
                <a:lnTo>
                  <a:pt x="48" y="2"/>
                </a:lnTo>
                <a:lnTo>
                  <a:pt x="60" y="0"/>
                </a:lnTo>
                <a:lnTo>
                  <a:pt x="60" y="0"/>
                </a:lnTo>
                <a:lnTo>
                  <a:pt x="74" y="2"/>
                </a:lnTo>
                <a:lnTo>
                  <a:pt x="86" y="6"/>
                </a:lnTo>
                <a:lnTo>
                  <a:pt x="96" y="12"/>
                </a:lnTo>
                <a:lnTo>
                  <a:pt x="104" y="20"/>
                </a:lnTo>
                <a:lnTo>
                  <a:pt x="110" y="30"/>
                </a:lnTo>
                <a:lnTo>
                  <a:pt x="114" y="42"/>
                </a:lnTo>
                <a:lnTo>
                  <a:pt x="118" y="54"/>
                </a:lnTo>
                <a:lnTo>
                  <a:pt x="118" y="66"/>
                </a:lnTo>
                <a:lnTo>
                  <a:pt x="118" y="66"/>
                </a:lnTo>
                <a:lnTo>
                  <a:pt x="118" y="74"/>
                </a:lnTo>
                <a:lnTo>
                  <a:pt x="28" y="74"/>
                </a:lnTo>
                <a:lnTo>
                  <a:pt x="28" y="74"/>
                </a:lnTo>
                <a:lnTo>
                  <a:pt x="32" y="88"/>
                </a:lnTo>
                <a:lnTo>
                  <a:pt x="36" y="94"/>
                </a:lnTo>
                <a:lnTo>
                  <a:pt x="40" y="98"/>
                </a:lnTo>
                <a:lnTo>
                  <a:pt x="50" y="104"/>
                </a:lnTo>
                <a:lnTo>
                  <a:pt x="64" y="106"/>
                </a:lnTo>
                <a:lnTo>
                  <a:pt x="64" y="106"/>
                </a:lnTo>
                <a:lnTo>
                  <a:pt x="74" y="104"/>
                </a:lnTo>
                <a:lnTo>
                  <a:pt x="82" y="102"/>
                </a:lnTo>
                <a:lnTo>
                  <a:pt x="90" y="98"/>
                </a:lnTo>
                <a:lnTo>
                  <a:pt x="96" y="92"/>
                </a:lnTo>
                <a:lnTo>
                  <a:pt x="114" y="106"/>
                </a:lnTo>
                <a:lnTo>
                  <a:pt x="114" y="106"/>
                </a:lnTo>
                <a:lnTo>
                  <a:pt x="104" y="116"/>
                </a:lnTo>
                <a:lnTo>
                  <a:pt x="92" y="122"/>
                </a:lnTo>
                <a:lnTo>
                  <a:pt x="78" y="128"/>
                </a:lnTo>
                <a:lnTo>
                  <a:pt x="62" y="128"/>
                </a:lnTo>
                <a:lnTo>
                  <a:pt x="62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2"/>
                </a:lnTo>
                <a:lnTo>
                  <a:pt x="10" y="102"/>
                </a:lnTo>
                <a:lnTo>
                  <a:pt x="4" y="92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90" y="56"/>
                </a:moveTo>
                <a:lnTo>
                  <a:pt x="90" y="56"/>
                </a:lnTo>
                <a:lnTo>
                  <a:pt x="88" y="44"/>
                </a:lnTo>
                <a:lnTo>
                  <a:pt x="82" y="34"/>
                </a:lnTo>
                <a:lnTo>
                  <a:pt x="78" y="30"/>
                </a:lnTo>
                <a:lnTo>
                  <a:pt x="72" y="26"/>
                </a:lnTo>
                <a:lnTo>
                  <a:pt x="66" y="24"/>
                </a:lnTo>
                <a:lnTo>
                  <a:pt x="60" y="24"/>
                </a:lnTo>
                <a:lnTo>
                  <a:pt x="60" y="24"/>
                </a:lnTo>
                <a:lnTo>
                  <a:pt x="54" y="24"/>
                </a:lnTo>
                <a:lnTo>
                  <a:pt x="48" y="26"/>
                </a:lnTo>
                <a:lnTo>
                  <a:pt x="38" y="32"/>
                </a:lnTo>
                <a:lnTo>
                  <a:pt x="32" y="44"/>
                </a:lnTo>
                <a:lnTo>
                  <a:pt x="28" y="56"/>
                </a:lnTo>
                <a:lnTo>
                  <a:pt x="90" y="5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1" name="Freeform 222"/>
          <p:cNvSpPr>
            <a:spLocks noEditPoints="1"/>
          </p:cNvSpPr>
          <p:nvPr userDrawn="1"/>
        </p:nvSpPr>
        <p:spPr bwMode="auto">
          <a:xfrm>
            <a:off x="5189538" y="1149350"/>
            <a:ext cx="168275" cy="230188"/>
          </a:xfrm>
          <a:custGeom>
            <a:avLst/>
            <a:gdLst>
              <a:gd name="T0" fmla="*/ 0 w 126"/>
              <a:gd name="T1" fmla="*/ 108 h 172"/>
              <a:gd name="T2" fmla="*/ 0 w 126"/>
              <a:gd name="T3" fmla="*/ 94 h 172"/>
              <a:gd name="T4" fmla="*/ 10 w 126"/>
              <a:gd name="T5" fmla="*/ 70 h 172"/>
              <a:gd name="T6" fmla="*/ 26 w 126"/>
              <a:gd name="T7" fmla="*/ 54 h 172"/>
              <a:gd name="T8" fmla="*/ 46 w 126"/>
              <a:gd name="T9" fmla="*/ 46 h 172"/>
              <a:gd name="T10" fmla="*/ 56 w 126"/>
              <a:gd name="T11" fmla="*/ 44 h 172"/>
              <a:gd name="T12" fmla="*/ 82 w 126"/>
              <a:gd name="T13" fmla="*/ 52 h 172"/>
              <a:gd name="T14" fmla="*/ 98 w 126"/>
              <a:gd name="T15" fmla="*/ 66 h 172"/>
              <a:gd name="T16" fmla="*/ 126 w 126"/>
              <a:gd name="T17" fmla="*/ 0 h 172"/>
              <a:gd name="T18" fmla="*/ 98 w 126"/>
              <a:gd name="T19" fmla="*/ 170 h 172"/>
              <a:gd name="T20" fmla="*/ 98 w 126"/>
              <a:gd name="T21" fmla="*/ 150 h 172"/>
              <a:gd name="T22" fmla="*/ 82 w 126"/>
              <a:gd name="T23" fmla="*/ 166 h 172"/>
              <a:gd name="T24" fmla="*/ 56 w 126"/>
              <a:gd name="T25" fmla="*/ 172 h 172"/>
              <a:gd name="T26" fmla="*/ 46 w 126"/>
              <a:gd name="T27" fmla="*/ 172 h 172"/>
              <a:gd name="T28" fmla="*/ 26 w 126"/>
              <a:gd name="T29" fmla="*/ 164 h 172"/>
              <a:gd name="T30" fmla="*/ 10 w 126"/>
              <a:gd name="T31" fmla="*/ 146 h 172"/>
              <a:gd name="T32" fmla="*/ 0 w 126"/>
              <a:gd name="T33" fmla="*/ 124 h 172"/>
              <a:gd name="T34" fmla="*/ 0 w 126"/>
              <a:gd name="T35" fmla="*/ 108 h 172"/>
              <a:gd name="T36" fmla="*/ 98 w 126"/>
              <a:gd name="T37" fmla="*/ 108 h 172"/>
              <a:gd name="T38" fmla="*/ 98 w 126"/>
              <a:gd name="T39" fmla="*/ 100 h 172"/>
              <a:gd name="T40" fmla="*/ 92 w 126"/>
              <a:gd name="T41" fmla="*/ 86 h 172"/>
              <a:gd name="T42" fmla="*/ 82 w 126"/>
              <a:gd name="T43" fmla="*/ 76 h 172"/>
              <a:gd name="T44" fmla="*/ 70 w 126"/>
              <a:gd name="T45" fmla="*/ 70 h 172"/>
              <a:gd name="T46" fmla="*/ 62 w 126"/>
              <a:gd name="T47" fmla="*/ 70 h 172"/>
              <a:gd name="T48" fmla="*/ 50 w 126"/>
              <a:gd name="T49" fmla="*/ 72 h 172"/>
              <a:gd name="T50" fmla="*/ 38 w 126"/>
              <a:gd name="T51" fmla="*/ 80 h 172"/>
              <a:gd name="T52" fmla="*/ 30 w 126"/>
              <a:gd name="T53" fmla="*/ 92 h 172"/>
              <a:gd name="T54" fmla="*/ 28 w 126"/>
              <a:gd name="T55" fmla="*/ 108 h 172"/>
              <a:gd name="T56" fmla="*/ 28 w 126"/>
              <a:gd name="T57" fmla="*/ 108 h 172"/>
              <a:gd name="T58" fmla="*/ 30 w 126"/>
              <a:gd name="T59" fmla="*/ 126 h 172"/>
              <a:gd name="T60" fmla="*/ 38 w 126"/>
              <a:gd name="T61" fmla="*/ 138 h 172"/>
              <a:gd name="T62" fmla="*/ 50 w 126"/>
              <a:gd name="T63" fmla="*/ 146 h 172"/>
              <a:gd name="T64" fmla="*/ 62 w 126"/>
              <a:gd name="T65" fmla="*/ 148 h 172"/>
              <a:gd name="T66" fmla="*/ 70 w 126"/>
              <a:gd name="T67" fmla="*/ 148 h 172"/>
              <a:gd name="T68" fmla="*/ 82 w 126"/>
              <a:gd name="T69" fmla="*/ 142 h 172"/>
              <a:gd name="T70" fmla="*/ 92 w 126"/>
              <a:gd name="T71" fmla="*/ 132 h 172"/>
              <a:gd name="T72" fmla="*/ 98 w 126"/>
              <a:gd name="T73" fmla="*/ 118 h 172"/>
              <a:gd name="T74" fmla="*/ 98 w 126"/>
              <a:gd name="T75" fmla="*/ 10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6" h="172">
                <a:moveTo>
                  <a:pt x="0" y="108"/>
                </a:moveTo>
                <a:lnTo>
                  <a:pt x="0" y="108"/>
                </a:lnTo>
                <a:lnTo>
                  <a:pt x="0" y="108"/>
                </a:lnTo>
                <a:lnTo>
                  <a:pt x="0" y="94"/>
                </a:lnTo>
                <a:lnTo>
                  <a:pt x="4" y="82"/>
                </a:lnTo>
                <a:lnTo>
                  <a:pt x="10" y="70"/>
                </a:lnTo>
                <a:lnTo>
                  <a:pt x="16" y="62"/>
                </a:lnTo>
                <a:lnTo>
                  <a:pt x="26" y="54"/>
                </a:lnTo>
                <a:lnTo>
                  <a:pt x="36" y="50"/>
                </a:lnTo>
                <a:lnTo>
                  <a:pt x="46" y="46"/>
                </a:lnTo>
                <a:lnTo>
                  <a:pt x="56" y="44"/>
                </a:lnTo>
                <a:lnTo>
                  <a:pt x="56" y="44"/>
                </a:lnTo>
                <a:lnTo>
                  <a:pt x="70" y="46"/>
                </a:lnTo>
                <a:lnTo>
                  <a:pt x="82" y="52"/>
                </a:lnTo>
                <a:lnTo>
                  <a:pt x="90" y="58"/>
                </a:lnTo>
                <a:lnTo>
                  <a:pt x="98" y="66"/>
                </a:lnTo>
                <a:lnTo>
                  <a:pt x="98" y="0"/>
                </a:lnTo>
                <a:lnTo>
                  <a:pt x="126" y="0"/>
                </a:lnTo>
                <a:lnTo>
                  <a:pt x="126" y="170"/>
                </a:lnTo>
                <a:lnTo>
                  <a:pt x="98" y="170"/>
                </a:lnTo>
                <a:lnTo>
                  <a:pt x="98" y="150"/>
                </a:lnTo>
                <a:lnTo>
                  <a:pt x="98" y="150"/>
                </a:lnTo>
                <a:lnTo>
                  <a:pt x="90" y="158"/>
                </a:lnTo>
                <a:lnTo>
                  <a:pt x="82" y="166"/>
                </a:lnTo>
                <a:lnTo>
                  <a:pt x="70" y="170"/>
                </a:lnTo>
                <a:lnTo>
                  <a:pt x="56" y="172"/>
                </a:lnTo>
                <a:lnTo>
                  <a:pt x="56" y="172"/>
                </a:lnTo>
                <a:lnTo>
                  <a:pt x="46" y="172"/>
                </a:lnTo>
                <a:lnTo>
                  <a:pt x="36" y="168"/>
                </a:lnTo>
                <a:lnTo>
                  <a:pt x="26" y="164"/>
                </a:lnTo>
                <a:lnTo>
                  <a:pt x="18" y="156"/>
                </a:lnTo>
                <a:lnTo>
                  <a:pt x="10" y="146"/>
                </a:lnTo>
                <a:lnTo>
                  <a:pt x="4" y="136"/>
                </a:lnTo>
                <a:lnTo>
                  <a:pt x="0" y="124"/>
                </a:lnTo>
                <a:lnTo>
                  <a:pt x="0" y="108"/>
                </a:lnTo>
                <a:lnTo>
                  <a:pt x="0" y="108"/>
                </a:lnTo>
                <a:close/>
                <a:moveTo>
                  <a:pt x="98" y="108"/>
                </a:moveTo>
                <a:lnTo>
                  <a:pt x="98" y="108"/>
                </a:lnTo>
                <a:lnTo>
                  <a:pt x="98" y="108"/>
                </a:lnTo>
                <a:lnTo>
                  <a:pt x="98" y="100"/>
                </a:lnTo>
                <a:lnTo>
                  <a:pt x="96" y="92"/>
                </a:lnTo>
                <a:lnTo>
                  <a:pt x="92" y="86"/>
                </a:lnTo>
                <a:lnTo>
                  <a:pt x="88" y="80"/>
                </a:lnTo>
                <a:lnTo>
                  <a:pt x="82" y="76"/>
                </a:lnTo>
                <a:lnTo>
                  <a:pt x="76" y="72"/>
                </a:lnTo>
                <a:lnTo>
                  <a:pt x="70" y="70"/>
                </a:lnTo>
                <a:lnTo>
                  <a:pt x="62" y="70"/>
                </a:lnTo>
                <a:lnTo>
                  <a:pt x="62" y="70"/>
                </a:lnTo>
                <a:lnTo>
                  <a:pt x="56" y="70"/>
                </a:lnTo>
                <a:lnTo>
                  <a:pt x="50" y="72"/>
                </a:lnTo>
                <a:lnTo>
                  <a:pt x="44" y="76"/>
                </a:lnTo>
                <a:lnTo>
                  <a:pt x="38" y="80"/>
                </a:lnTo>
                <a:lnTo>
                  <a:pt x="34" y="86"/>
                </a:lnTo>
                <a:lnTo>
                  <a:pt x="30" y="92"/>
                </a:lnTo>
                <a:lnTo>
                  <a:pt x="28" y="100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18"/>
                </a:lnTo>
                <a:lnTo>
                  <a:pt x="30" y="126"/>
                </a:lnTo>
                <a:lnTo>
                  <a:pt x="34" y="132"/>
                </a:lnTo>
                <a:lnTo>
                  <a:pt x="38" y="138"/>
                </a:lnTo>
                <a:lnTo>
                  <a:pt x="44" y="142"/>
                </a:lnTo>
                <a:lnTo>
                  <a:pt x="50" y="146"/>
                </a:lnTo>
                <a:lnTo>
                  <a:pt x="56" y="148"/>
                </a:lnTo>
                <a:lnTo>
                  <a:pt x="62" y="148"/>
                </a:lnTo>
                <a:lnTo>
                  <a:pt x="62" y="148"/>
                </a:lnTo>
                <a:lnTo>
                  <a:pt x="70" y="148"/>
                </a:lnTo>
                <a:lnTo>
                  <a:pt x="76" y="146"/>
                </a:lnTo>
                <a:lnTo>
                  <a:pt x="82" y="142"/>
                </a:lnTo>
                <a:lnTo>
                  <a:pt x="88" y="138"/>
                </a:lnTo>
                <a:lnTo>
                  <a:pt x="92" y="132"/>
                </a:lnTo>
                <a:lnTo>
                  <a:pt x="96" y="124"/>
                </a:lnTo>
                <a:lnTo>
                  <a:pt x="98" y="118"/>
                </a:lnTo>
                <a:lnTo>
                  <a:pt x="98" y="108"/>
                </a:lnTo>
                <a:lnTo>
                  <a:pt x="98" y="108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" name="Freeform 223"/>
          <p:cNvSpPr>
            <a:spLocks noEditPoints="1"/>
          </p:cNvSpPr>
          <p:nvPr userDrawn="1"/>
        </p:nvSpPr>
        <p:spPr bwMode="auto">
          <a:xfrm>
            <a:off x="5522913" y="1211263"/>
            <a:ext cx="150812" cy="168275"/>
          </a:xfrm>
          <a:custGeom>
            <a:avLst/>
            <a:gdLst>
              <a:gd name="T0" fmla="*/ 84 w 112"/>
              <a:gd name="T1" fmla="*/ 108 h 126"/>
              <a:gd name="T2" fmla="*/ 76 w 112"/>
              <a:gd name="T3" fmla="*/ 116 h 126"/>
              <a:gd name="T4" fmla="*/ 56 w 112"/>
              <a:gd name="T5" fmla="*/ 126 h 126"/>
              <a:gd name="T6" fmla="*/ 44 w 112"/>
              <a:gd name="T7" fmla="*/ 126 h 126"/>
              <a:gd name="T8" fmla="*/ 28 w 112"/>
              <a:gd name="T9" fmla="*/ 124 h 126"/>
              <a:gd name="T10" fmla="*/ 14 w 112"/>
              <a:gd name="T11" fmla="*/ 116 h 126"/>
              <a:gd name="T12" fmla="*/ 4 w 112"/>
              <a:gd name="T13" fmla="*/ 104 h 126"/>
              <a:gd name="T14" fmla="*/ 0 w 112"/>
              <a:gd name="T15" fmla="*/ 88 h 126"/>
              <a:gd name="T16" fmla="*/ 0 w 112"/>
              <a:gd name="T17" fmla="*/ 88 h 126"/>
              <a:gd name="T18" fmla="*/ 4 w 112"/>
              <a:gd name="T19" fmla="*/ 70 h 126"/>
              <a:gd name="T20" fmla="*/ 14 w 112"/>
              <a:gd name="T21" fmla="*/ 58 h 126"/>
              <a:gd name="T22" fmla="*/ 30 w 112"/>
              <a:gd name="T23" fmla="*/ 50 h 126"/>
              <a:gd name="T24" fmla="*/ 50 w 112"/>
              <a:gd name="T25" fmla="*/ 48 h 126"/>
              <a:gd name="T26" fmla="*/ 68 w 112"/>
              <a:gd name="T27" fmla="*/ 50 h 126"/>
              <a:gd name="T28" fmla="*/ 84 w 112"/>
              <a:gd name="T29" fmla="*/ 50 h 126"/>
              <a:gd name="T30" fmla="*/ 82 w 112"/>
              <a:gd name="T31" fmla="*/ 40 h 126"/>
              <a:gd name="T32" fmla="*/ 76 w 112"/>
              <a:gd name="T33" fmla="*/ 32 h 126"/>
              <a:gd name="T34" fmla="*/ 54 w 112"/>
              <a:gd name="T35" fmla="*/ 24 h 126"/>
              <a:gd name="T36" fmla="*/ 36 w 112"/>
              <a:gd name="T37" fmla="*/ 26 h 126"/>
              <a:gd name="T38" fmla="*/ 10 w 112"/>
              <a:gd name="T39" fmla="*/ 10 h 126"/>
              <a:gd name="T40" fmla="*/ 32 w 112"/>
              <a:gd name="T41" fmla="*/ 2 h 126"/>
              <a:gd name="T42" fmla="*/ 58 w 112"/>
              <a:gd name="T43" fmla="*/ 0 h 126"/>
              <a:gd name="T44" fmla="*/ 70 w 112"/>
              <a:gd name="T45" fmla="*/ 0 h 126"/>
              <a:gd name="T46" fmla="*/ 90 w 112"/>
              <a:gd name="T47" fmla="*/ 8 h 126"/>
              <a:gd name="T48" fmla="*/ 104 w 112"/>
              <a:gd name="T49" fmla="*/ 20 h 126"/>
              <a:gd name="T50" fmla="*/ 110 w 112"/>
              <a:gd name="T51" fmla="*/ 40 h 126"/>
              <a:gd name="T52" fmla="*/ 112 w 112"/>
              <a:gd name="T53" fmla="*/ 124 h 126"/>
              <a:gd name="T54" fmla="*/ 84 w 112"/>
              <a:gd name="T55" fmla="*/ 72 h 126"/>
              <a:gd name="T56" fmla="*/ 72 w 112"/>
              <a:gd name="T57" fmla="*/ 70 h 126"/>
              <a:gd name="T58" fmla="*/ 56 w 112"/>
              <a:gd name="T59" fmla="*/ 68 h 126"/>
              <a:gd name="T60" fmla="*/ 36 w 112"/>
              <a:gd name="T61" fmla="*/ 72 h 126"/>
              <a:gd name="T62" fmla="*/ 28 w 112"/>
              <a:gd name="T63" fmla="*/ 86 h 126"/>
              <a:gd name="T64" fmla="*/ 28 w 112"/>
              <a:gd name="T65" fmla="*/ 88 h 126"/>
              <a:gd name="T66" fmla="*/ 34 w 112"/>
              <a:gd name="T67" fmla="*/ 100 h 126"/>
              <a:gd name="T68" fmla="*/ 52 w 112"/>
              <a:gd name="T69" fmla="*/ 106 h 126"/>
              <a:gd name="T70" fmla="*/ 64 w 112"/>
              <a:gd name="T71" fmla="*/ 104 h 126"/>
              <a:gd name="T72" fmla="*/ 82 w 112"/>
              <a:gd name="T73" fmla="*/ 90 h 126"/>
              <a:gd name="T74" fmla="*/ 84 w 112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26">
                <a:moveTo>
                  <a:pt x="84" y="124"/>
                </a:moveTo>
                <a:lnTo>
                  <a:pt x="84" y="108"/>
                </a:lnTo>
                <a:lnTo>
                  <a:pt x="84" y="108"/>
                </a:lnTo>
                <a:lnTo>
                  <a:pt x="76" y="116"/>
                </a:lnTo>
                <a:lnTo>
                  <a:pt x="68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6" y="126"/>
                </a:lnTo>
                <a:lnTo>
                  <a:pt x="28" y="124"/>
                </a:lnTo>
                <a:lnTo>
                  <a:pt x="20" y="120"/>
                </a:lnTo>
                <a:lnTo>
                  <a:pt x="14" y="116"/>
                </a:lnTo>
                <a:lnTo>
                  <a:pt x="8" y="112"/>
                </a:lnTo>
                <a:lnTo>
                  <a:pt x="4" y="104"/>
                </a:lnTo>
                <a:lnTo>
                  <a:pt x="2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2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80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6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8" y="0"/>
                </a:lnTo>
                <a:lnTo>
                  <a:pt x="58" y="0"/>
                </a:lnTo>
                <a:lnTo>
                  <a:pt x="70" y="0"/>
                </a:lnTo>
                <a:lnTo>
                  <a:pt x="82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2" y="52"/>
                </a:lnTo>
                <a:lnTo>
                  <a:pt x="112" y="124"/>
                </a:lnTo>
                <a:lnTo>
                  <a:pt x="84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6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" name="Freeform 224"/>
          <p:cNvSpPr>
            <a:spLocks noEditPoints="1"/>
          </p:cNvSpPr>
          <p:nvPr userDrawn="1"/>
        </p:nvSpPr>
        <p:spPr bwMode="auto">
          <a:xfrm>
            <a:off x="5734050" y="1208088"/>
            <a:ext cx="168275" cy="220662"/>
          </a:xfrm>
          <a:custGeom>
            <a:avLst/>
            <a:gdLst>
              <a:gd name="T0" fmla="*/ 28 w 126"/>
              <a:gd name="T1" fmla="*/ 4 h 164"/>
              <a:gd name="T2" fmla="*/ 28 w 126"/>
              <a:gd name="T3" fmla="*/ 24 h 164"/>
              <a:gd name="T4" fmla="*/ 46 w 126"/>
              <a:gd name="T5" fmla="*/ 8 h 164"/>
              <a:gd name="T6" fmla="*/ 70 w 126"/>
              <a:gd name="T7" fmla="*/ 0 h 164"/>
              <a:gd name="T8" fmla="*/ 80 w 126"/>
              <a:gd name="T9" fmla="*/ 2 h 164"/>
              <a:gd name="T10" fmla="*/ 100 w 126"/>
              <a:gd name="T11" fmla="*/ 10 h 164"/>
              <a:gd name="T12" fmla="*/ 116 w 126"/>
              <a:gd name="T13" fmla="*/ 26 h 164"/>
              <a:gd name="T14" fmla="*/ 126 w 126"/>
              <a:gd name="T15" fmla="*/ 50 h 164"/>
              <a:gd name="T16" fmla="*/ 126 w 126"/>
              <a:gd name="T17" fmla="*/ 64 h 164"/>
              <a:gd name="T18" fmla="*/ 126 w 126"/>
              <a:gd name="T19" fmla="*/ 80 h 164"/>
              <a:gd name="T20" fmla="*/ 116 w 126"/>
              <a:gd name="T21" fmla="*/ 102 h 164"/>
              <a:gd name="T22" fmla="*/ 100 w 126"/>
              <a:gd name="T23" fmla="*/ 120 h 164"/>
              <a:gd name="T24" fmla="*/ 80 w 126"/>
              <a:gd name="T25" fmla="*/ 128 h 164"/>
              <a:gd name="T26" fmla="*/ 70 w 126"/>
              <a:gd name="T27" fmla="*/ 128 h 164"/>
              <a:gd name="T28" fmla="*/ 44 w 126"/>
              <a:gd name="T29" fmla="*/ 122 h 164"/>
              <a:gd name="T30" fmla="*/ 28 w 126"/>
              <a:gd name="T31" fmla="*/ 106 h 164"/>
              <a:gd name="T32" fmla="*/ 0 w 126"/>
              <a:gd name="T33" fmla="*/ 164 h 164"/>
              <a:gd name="T34" fmla="*/ 98 w 126"/>
              <a:gd name="T35" fmla="*/ 64 h 164"/>
              <a:gd name="T36" fmla="*/ 98 w 126"/>
              <a:gd name="T37" fmla="*/ 64 h 164"/>
              <a:gd name="T38" fmla="*/ 96 w 126"/>
              <a:gd name="T39" fmla="*/ 48 h 164"/>
              <a:gd name="T40" fmla="*/ 88 w 126"/>
              <a:gd name="T41" fmla="*/ 36 h 164"/>
              <a:gd name="T42" fmla="*/ 76 w 126"/>
              <a:gd name="T43" fmla="*/ 28 h 164"/>
              <a:gd name="T44" fmla="*/ 64 w 126"/>
              <a:gd name="T45" fmla="*/ 26 h 164"/>
              <a:gd name="T46" fmla="*/ 56 w 126"/>
              <a:gd name="T47" fmla="*/ 26 h 164"/>
              <a:gd name="T48" fmla="*/ 44 w 126"/>
              <a:gd name="T49" fmla="*/ 32 h 164"/>
              <a:gd name="T50" fmla="*/ 34 w 126"/>
              <a:gd name="T51" fmla="*/ 42 h 164"/>
              <a:gd name="T52" fmla="*/ 28 w 126"/>
              <a:gd name="T53" fmla="*/ 56 h 164"/>
              <a:gd name="T54" fmla="*/ 28 w 126"/>
              <a:gd name="T55" fmla="*/ 64 h 164"/>
              <a:gd name="T56" fmla="*/ 28 w 126"/>
              <a:gd name="T57" fmla="*/ 74 h 164"/>
              <a:gd name="T58" fmla="*/ 34 w 126"/>
              <a:gd name="T59" fmla="*/ 88 h 164"/>
              <a:gd name="T60" fmla="*/ 44 w 126"/>
              <a:gd name="T61" fmla="*/ 98 h 164"/>
              <a:gd name="T62" fmla="*/ 56 w 126"/>
              <a:gd name="T63" fmla="*/ 104 h 164"/>
              <a:gd name="T64" fmla="*/ 64 w 126"/>
              <a:gd name="T65" fmla="*/ 104 h 164"/>
              <a:gd name="T66" fmla="*/ 76 w 126"/>
              <a:gd name="T67" fmla="*/ 102 h 164"/>
              <a:gd name="T68" fmla="*/ 88 w 126"/>
              <a:gd name="T69" fmla="*/ 94 h 164"/>
              <a:gd name="T70" fmla="*/ 96 w 126"/>
              <a:gd name="T71" fmla="*/ 82 h 164"/>
              <a:gd name="T72" fmla="*/ 98 w 126"/>
              <a:gd name="T73" fmla="*/ 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6" h="164">
                <a:moveTo>
                  <a:pt x="0" y="4"/>
                </a:moveTo>
                <a:lnTo>
                  <a:pt x="28" y="4"/>
                </a:lnTo>
                <a:lnTo>
                  <a:pt x="28" y="24"/>
                </a:lnTo>
                <a:lnTo>
                  <a:pt x="28" y="24"/>
                </a:lnTo>
                <a:lnTo>
                  <a:pt x="36" y="14"/>
                </a:lnTo>
                <a:lnTo>
                  <a:pt x="46" y="8"/>
                </a:lnTo>
                <a:lnTo>
                  <a:pt x="56" y="2"/>
                </a:lnTo>
                <a:lnTo>
                  <a:pt x="70" y="0"/>
                </a:lnTo>
                <a:lnTo>
                  <a:pt x="70" y="0"/>
                </a:lnTo>
                <a:lnTo>
                  <a:pt x="80" y="2"/>
                </a:lnTo>
                <a:lnTo>
                  <a:pt x="90" y="6"/>
                </a:lnTo>
                <a:lnTo>
                  <a:pt x="100" y="10"/>
                </a:lnTo>
                <a:lnTo>
                  <a:pt x="110" y="18"/>
                </a:lnTo>
                <a:lnTo>
                  <a:pt x="116" y="26"/>
                </a:lnTo>
                <a:lnTo>
                  <a:pt x="122" y="38"/>
                </a:lnTo>
                <a:lnTo>
                  <a:pt x="126" y="50"/>
                </a:lnTo>
                <a:lnTo>
                  <a:pt x="126" y="64"/>
                </a:lnTo>
                <a:lnTo>
                  <a:pt x="126" y="64"/>
                </a:lnTo>
                <a:lnTo>
                  <a:pt x="126" y="64"/>
                </a:lnTo>
                <a:lnTo>
                  <a:pt x="126" y="80"/>
                </a:lnTo>
                <a:lnTo>
                  <a:pt x="122" y="92"/>
                </a:lnTo>
                <a:lnTo>
                  <a:pt x="116" y="102"/>
                </a:lnTo>
                <a:lnTo>
                  <a:pt x="110" y="112"/>
                </a:lnTo>
                <a:lnTo>
                  <a:pt x="100" y="120"/>
                </a:lnTo>
                <a:lnTo>
                  <a:pt x="92" y="124"/>
                </a:lnTo>
                <a:lnTo>
                  <a:pt x="80" y="128"/>
                </a:lnTo>
                <a:lnTo>
                  <a:pt x="70" y="128"/>
                </a:lnTo>
                <a:lnTo>
                  <a:pt x="70" y="128"/>
                </a:lnTo>
                <a:lnTo>
                  <a:pt x="56" y="126"/>
                </a:lnTo>
                <a:lnTo>
                  <a:pt x="44" y="122"/>
                </a:lnTo>
                <a:lnTo>
                  <a:pt x="36" y="116"/>
                </a:lnTo>
                <a:lnTo>
                  <a:pt x="28" y="106"/>
                </a:lnTo>
                <a:lnTo>
                  <a:pt x="28" y="164"/>
                </a:lnTo>
                <a:lnTo>
                  <a:pt x="0" y="164"/>
                </a:lnTo>
                <a:lnTo>
                  <a:pt x="0" y="4"/>
                </a:lnTo>
                <a:close/>
                <a:moveTo>
                  <a:pt x="98" y="64"/>
                </a:moveTo>
                <a:lnTo>
                  <a:pt x="98" y="64"/>
                </a:lnTo>
                <a:lnTo>
                  <a:pt x="98" y="64"/>
                </a:lnTo>
                <a:lnTo>
                  <a:pt x="98" y="56"/>
                </a:lnTo>
                <a:lnTo>
                  <a:pt x="96" y="48"/>
                </a:lnTo>
                <a:lnTo>
                  <a:pt x="92" y="42"/>
                </a:lnTo>
                <a:lnTo>
                  <a:pt x="88" y="36"/>
                </a:lnTo>
                <a:lnTo>
                  <a:pt x="82" y="32"/>
                </a:lnTo>
                <a:lnTo>
                  <a:pt x="76" y="28"/>
                </a:lnTo>
                <a:lnTo>
                  <a:pt x="70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0" y="48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4"/>
                </a:lnTo>
                <a:lnTo>
                  <a:pt x="30" y="82"/>
                </a:lnTo>
                <a:lnTo>
                  <a:pt x="34" y="88"/>
                </a:lnTo>
                <a:lnTo>
                  <a:pt x="38" y="94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0" y="104"/>
                </a:lnTo>
                <a:lnTo>
                  <a:pt x="76" y="102"/>
                </a:lnTo>
                <a:lnTo>
                  <a:pt x="82" y="98"/>
                </a:lnTo>
                <a:lnTo>
                  <a:pt x="88" y="94"/>
                </a:lnTo>
                <a:lnTo>
                  <a:pt x="92" y="88"/>
                </a:lnTo>
                <a:lnTo>
                  <a:pt x="96" y="82"/>
                </a:lnTo>
                <a:lnTo>
                  <a:pt x="98" y="74"/>
                </a:lnTo>
                <a:lnTo>
                  <a:pt x="98" y="64"/>
                </a:lnTo>
                <a:lnTo>
                  <a:pt x="98" y="6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" name="Freeform 225"/>
          <p:cNvSpPr>
            <a:spLocks noEditPoints="1"/>
          </p:cNvSpPr>
          <p:nvPr userDrawn="1"/>
        </p:nvSpPr>
        <p:spPr bwMode="auto">
          <a:xfrm>
            <a:off x="5959475" y="1208088"/>
            <a:ext cx="171450" cy="220662"/>
          </a:xfrm>
          <a:custGeom>
            <a:avLst/>
            <a:gdLst>
              <a:gd name="T0" fmla="*/ 28 w 128"/>
              <a:gd name="T1" fmla="*/ 4 h 164"/>
              <a:gd name="T2" fmla="*/ 28 w 128"/>
              <a:gd name="T3" fmla="*/ 24 h 164"/>
              <a:gd name="T4" fmla="*/ 46 w 128"/>
              <a:gd name="T5" fmla="*/ 8 h 164"/>
              <a:gd name="T6" fmla="*/ 70 w 128"/>
              <a:gd name="T7" fmla="*/ 0 h 164"/>
              <a:gd name="T8" fmla="*/ 82 w 128"/>
              <a:gd name="T9" fmla="*/ 2 h 164"/>
              <a:gd name="T10" fmla="*/ 102 w 128"/>
              <a:gd name="T11" fmla="*/ 10 h 164"/>
              <a:gd name="T12" fmla="*/ 118 w 128"/>
              <a:gd name="T13" fmla="*/ 26 h 164"/>
              <a:gd name="T14" fmla="*/ 126 w 128"/>
              <a:gd name="T15" fmla="*/ 50 h 164"/>
              <a:gd name="T16" fmla="*/ 128 w 128"/>
              <a:gd name="T17" fmla="*/ 64 h 164"/>
              <a:gd name="T18" fmla="*/ 126 w 128"/>
              <a:gd name="T19" fmla="*/ 80 h 164"/>
              <a:gd name="T20" fmla="*/ 118 w 128"/>
              <a:gd name="T21" fmla="*/ 102 h 164"/>
              <a:gd name="T22" fmla="*/ 102 w 128"/>
              <a:gd name="T23" fmla="*/ 120 h 164"/>
              <a:gd name="T24" fmla="*/ 82 w 128"/>
              <a:gd name="T25" fmla="*/ 128 h 164"/>
              <a:gd name="T26" fmla="*/ 70 w 128"/>
              <a:gd name="T27" fmla="*/ 128 h 164"/>
              <a:gd name="T28" fmla="*/ 46 w 128"/>
              <a:gd name="T29" fmla="*/ 122 h 164"/>
              <a:gd name="T30" fmla="*/ 28 w 128"/>
              <a:gd name="T31" fmla="*/ 106 h 164"/>
              <a:gd name="T32" fmla="*/ 0 w 128"/>
              <a:gd name="T33" fmla="*/ 164 h 164"/>
              <a:gd name="T34" fmla="*/ 100 w 128"/>
              <a:gd name="T35" fmla="*/ 64 h 164"/>
              <a:gd name="T36" fmla="*/ 100 w 128"/>
              <a:gd name="T37" fmla="*/ 64 h 164"/>
              <a:gd name="T38" fmla="*/ 96 w 128"/>
              <a:gd name="T39" fmla="*/ 48 h 164"/>
              <a:gd name="T40" fmla="*/ 88 w 128"/>
              <a:gd name="T41" fmla="*/ 36 h 164"/>
              <a:gd name="T42" fmla="*/ 78 w 128"/>
              <a:gd name="T43" fmla="*/ 28 h 164"/>
              <a:gd name="T44" fmla="*/ 64 w 128"/>
              <a:gd name="T45" fmla="*/ 26 h 164"/>
              <a:gd name="T46" fmla="*/ 56 w 128"/>
              <a:gd name="T47" fmla="*/ 26 h 164"/>
              <a:gd name="T48" fmla="*/ 44 w 128"/>
              <a:gd name="T49" fmla="*/ 32 h 164"/>
              <a:gd name="T50" fmla="*/ 34 w 128"/>
              <a:gd name="T51" fmla="*/ 42 h 164"/>
              <a:gd name="T52" fmla="*/ 28 w 128"/>
              <a:gd name="T53" fmla="*/ 56 h 164"/>
              <a:gd name="T54" fmla="*/ 28 w 128"/>
              <a:gd name="T55" fmla="*/ 64 h 164"/>
              <a:gd name="T56" fmla="*/ 28 w 128"/>
              <a:gd name="T57" fmla="*/ 74 h 164"/>
              <a:gd name="T58" fmla="*/ 34 w 128"/>
              <a:gd name="T59" fmla="*/ 88 h 164"/>
              <a:gd name="T60" fmla="*/ 44 w 128"/>
              <a:gd name="T61" fmla="*/ 98 h 164"/>
              <a:gd name="T62" fmla="*/ 56 w 128"/>
              <a:gd name="T63" fmla="*/ 104 h 164"/>
              <a:gd name="T64" fmla="*/ 64 w 128"/>
              <a:gd name="T65" fmla="*/ 104 h 164"/>
              <a:gd name="T66" fmla="*/ 78 w 128"/>
              <a:gd name="T67" fmla="*/ 102 h 164"/>
              <a:gd name="T68" fmla="*/ 88 w 128"/>
              <a:gd name="T69" fmla="*/ 94 h 164"/>
              <a:gd name="T70" fmla="*/ 96 w 128"/>
              <a:gd name="T71" fmla="*/ 82 h 164"/>
              <a:gd name="T72" fmla="*/ 100 w 128"/>
              <a:gd name="T73" fmla="*/ 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64">
                <a:moveTo>
                  <a:pt x="0" y="4"/>
                </a:moveTo>
                <a:lnTo>
                  <a:pt x="28" y="4"/>
                </a:lnTo>
                <a:lnTo>
                  <a:pt x="28" y="24"/>
                </a:lnTo>
                <a:lnTo>
                  <a:pt x="28" y="24"/>
                </a:lnTo>
                <a:lnTo>
                  <a:pt x="36" y="14"/>
                </a:lnTo>
                <a:lnTo>
                  <a:pt x="46" y="8"/>
                </a:lnTo>
                <a:lnTo>
                  <a:pt x="56" y="2"/>
                </a:lnTo>
                <a:lnTo>
                  <a:pt x="70" y="0"/>
                </a:lnTo>
                <a:lnTo>
                  <a:pt x="70" y="0"/>
                </a:lnTo>
                <a:lnTo>
                  <a:pt x="82" y="2"/>
                </a:lnTo>
                <a:lnTo>
                  <a:pt x="92" y="6"/>
                </a:lnTo>
                <a:lnTo>
                  <a:pt x="102" y="10"/>
                </a:lnTo>
                <a:lnTo>
                  <a:pt x="110" y="18"/>
                </a:lnTo>
                <a:lnTo>
                  <a:pt x="118" y="26"/>
                </a:lnTo>
                <a:lnTo>
                  <a:pt x="122" y="38"/>
                </a:lnTo>
                <a:lnTo>
                  <a:pt x="126" y="50"/>
                </a:lnTo>
                <a:lnTo>
                  <a:pt x="128" y="64"/>
                </a:lnTo>
                <a:lnTo>
                  <a:pt x="128" y="64"/>
                </a:lnTo>
                <a:lnTo>
                  <a:pt x="128" y="64"/>
                </a:lnTo>
                <a:lnTo>
                  <a:pt x="126" y="80"/>
                </a:lnTo>
                <a:lnTo>
                  <a:pt x="122" y="92"/>
                </a:lnTo>
                <a:lnTo>
                  <a:pt x="118" y="102"/>
                </a:lnTo>
                <a:lnTo>
                  <a:pt x="110" y="112"/>
                </a:lnTo>
                <a:lnTo>
                  <a:pt x="102" y="120"/>
                </a:lnTo>
                <a:lnTo>
                  <a:pt x="92" y="124"/>
                </a:lnTo>
                <a:lnTo>
                  <a:pt x="82" y="128"/>
                </a:lnTo>
                <a:lnTo>
                  <a:pt x="70" y="128"/>
                </a:lnTo>
                <a:lnTo>
                  <a:pt x="70" y="128"/>
                </a:lnTo>
                <a:lnTo>
                  <a:pt x="56" y="126"/>
                </a:lnTo>
                <a:lnTo>
                  <a:pt x="46" y="122"/>
                </a:lnTo>
                <a:lnTo>
                  <a:pt x="36" y="116"/>
                </a:lnTo>
                <a:lnTo>
                  <a:pt x="28" y="106"/>
                </a:lnTo>
                <a:lnTo>
                  <a:pt x="28" y="164"/>
                </a:lnTo>
                <a:lnTo>
                  <a:pt x="0" y="164"/>
                </a:lnTo>
                <a:lnTo>
                  <a:pt x="0" y="4"/>
                </a:lnTo>
                <a:close/>
                <a:moveTo>
                  <a:pt x="100" y="64"/>
                </a:moveTo>
                <a:lnTo>
                  <a:pt x="100" y="64"/>
                </a:lnTo>
                <a:lnTo>
                  <a:pt x="100" y="64"/>
                </a:lnTo>
                <a:lnTo>
                  <a:pt x="98" y="56"/>
                </a:lnTo>
                <a:lnTo>
                  <a:pt x="96" y="48"/>
                </a:lnTo>
                <a:lnTo>
                  <a:pt x="92" y="42"/>
                </a:lnTo>
                <a:lnTo>
                  <a:pt x="88" y="36"/>
                </a:lnTo>
                <a:lnTo>
                  <a:pt x="84" y="32"/>
                </a:lnTo>
                <a:lnTo>
                  <a:pt x="78" y="28"/>
                </a:lnTo>
                <a:lnTo>
                  <a:pt x="70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48"/>
                </a:lnTo>
                <a:lnTo>
                  <a:pt x="28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28" y="74"/>
                </a:lnTo>
                <a:lnTo>
                  <a:pt x="32" y="82"/>
                </a:lnTo>
                <a:lnTo>
                  <a:pt x="34" y="88"/>
                </a:lnTo>
                <a:lnTo>
                  <a:pt x="38" y="94"/>
                </a:lnTo>
                <a:lnTo>
                  <a:pt x="44" y="98"/>
                </a:lnTo>
                <a:lnTo>
                  <a:pt x="50" y="102"/>
                </a:lnTo>
                <a:lnTo>
                  <a:pt x="56" y="104"/>
                </a:lnTo>
                <a:lnTo>
                  <a:pt x="64" y="104"/>
                </a:lnTo>
                <a:lnTo>
                  <a:pt x="64" y="104"/>
                </a:lnTo>
                <a:lnTo>
                  <a:pt x="72" y="104"/>
                </a:lnTo>
                <a:lnTo>
                  <a:pt x="78" y="102"/>
                </a:lnTo>
                <a:lnTo>
                  <a:pt x="84" y="98"/>
                </a:lnTo>
                <a:lnTo>
                  <a:pt x="88" y="94"/>
                </a:lnTo>
                <a:lnTo>
                  <a:pt x="94" y="88"/>
                </a:lnTo>
                <a:lnTo>
                  <a:pt x="96" y="82"/>
                </a:lnTo>
                <a:lnTo>
                  <a:pt x="98" y="74"/>
                </a:lnTo>
                <a:lnTo>
                  <a:pt x="100" y="64"/>
                </a:lnTo>
                <a:lnTo>
                  <a:pt x="100" y="64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5" name="Freeform 226"/>
          <p:cNvSpPr>
            <a:spLocks/>
          </p:cNvSpPr>
          <p:nvPr userDrawn="1"/>
        </p:nvSpPr>
        <p:spPr bwMode="auto">
          <a:xfrm>
            <a:off x="6186488" y="1211263"/>
            <a:ext cx="93662" cy="166687"/>
          </a:xfrm>
          <a:custGeom>
            <a:avLst/>
            <a:gdLst>
              <a:gd name="T0" fmla="*/ 0 w 70"/>
              <a:gd name="T1" fmla="*/ 2 h 124"/>
              <a:gd name="T2" fmla="*/ 28 w 70"/>
              <a:gd name="T3" fmla="*/ 2 h 124"/>
              <a:gd name="T4" fmla="*/ 28 w 70"/>
              <a:gd name="T5" fmla="*/ 30 h 124"/>
              <a:gd name="T6" fmla="*/ 28 w 70"/>
              <a:gd name="T7" fmla="*/ 30 h 124"/>
              <a:gd name="T8" fmla="*/ 34 w 70"/>
              <a:gd name="T9" fmla="*/ 16 h 124"/>
              <a:gd name="T10" fmla="*/ 44 w 70"/>
              <a:gd name="T11" fmla="*/ 6 h 124"/>
              <a:gd name="T12" fmla="*/ 50 w 70"/>
              <a:gd name="T13" fmla="*/ 4 h 124"/>
              <a:gd name="T14" fmla="*/ 56 w 70"/>
              <a:gd name="T15" fmla="*/ 0 h 124"/>
              <a:gd name="T16" fmla="*/ 64 w 70"/>
              <a:gd name="T17" fmla="*/ 0 h 124"/>
              <a:gd name="T18" fmla="*/ 70 w 70"/>
              <a:gd name="T19" fmla="*/ 0 h 124"/>
              <a:gd name="T20" fmla="*/ 70 w 70"/>
              <a:gd name="T21" fmla="*/ 28 h 124"/>
              <a:gd name="T22" fmla="*/ 70 w 70"/>
              <a:gd name="T23" fmla="*/ 28 h 124"/>
              <a:gd name="T24" fmla="*/ 70 w 70"/>
              <a:gd name="T25" fmla="*/ 28 h 124"/>
              <a:gd name="T26" fmla="*/ 60 w 70"/>
              <a:gd name="T27" fmla="*/ 30 h 124"/>
              <a:gd name="T28" fmla="*/ 52 w 70"/>
              <a:gd name="T29" fmla="*/ 32 h 124"/>
              <a:gd name="T30" fmla="*/ 46 w 70"/>
              <a:gd name="T31" fmla="*/ 36 h 124"/>
              <a:gd name="T32" fmla="*/ 40 w 70"/>
              <a:gd name="T33" fmla="*/ 40 h 124"/>
              <a:gd name="T34" fmla="*/ 34 w 70"/>
              <a:gd name="T35" fmla="*/ 48 h 124"/>
              <a:gd name="T36" fmla="*/ 30 w 70"/>
              <a:gd name="T37" fmla="*/ 56 h 124"/>
              <a:gd name="T38" fmla="*/ 28 w 70"/>
              <a:gd name="T39" fmla="*/ 66 h 124"/>
              <a:gd name="T40" fmla="*/ 28 w 70"/>
              <a:gd name="T41" fmla="*/ 78 h 124"/>
              <a:gd name="T42" fmla="*/ 28 w 70"/>
              <a:gd name="T43" fmla="*/ 124 h 124"/>
              <a:gd name="T44" fmla="*/ 0 w 70"/>
              <a:gd name="T45" fmla="*/ 124 h 124"/>
              <a:gd name="T46" fmla="*/ 0 w 70"/>
              <a:gd name="T47" fmla="*/ 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" h="124">
                <a:moveTo>
                  <a:pt x="0" y="2"/>
                </a:moveTo>
                <a:lnTo>
                  <a:pt x="28" y="2"/>
                </a:lnTo>
                <a:lnTo>
                  <a:pt x="28" y="30"/>
                </a:lnTo>
                <a:lnTo>
                  <a:pt x="28" y="30"/>
                </a:lnTo>
                <a:lnTo>
                  <a:pt x="34" y="16"/>
                </a:lnTo>
                <a:lnTo>
                  <a:pt x="44" y="6"/>
                </a:lnTo>
                <a:lnTo>
                  <a:pt x="50" y="4"/>
                </a:lnTo>
                <a:lnTo>
                  <a:pt x="56" y="0"/>
                </a:lnTo>
                <a:lnTo>
                  <a:pt x="64" y="0"/>
                </a:lnTo>
                <a:lnTo>
                  <a:pt x="70" y="0"/>
                </a:lnTo>
                <a:lnTo>
                  <a:pt x="70" y="28"/>
                </a:lnTo>
                <a:lnTo>
                  <a:pt x="70" y="28"/>
                </a:lnTo>
                <a:lnTo>
                  <a:pt x="70" y="28"/>
                </a:lnTo>
                <a:lnTo>
                  <a:pt x="60" y="30"/>
                </a:lnTo>
                <a:lnTo>
                  <a:pt x="52" y="32"/>
                </a:lnTo>
                <a:lnTo>
                  <a:pt x="46" y="36"/>
                </a:lnTo>
                <a:lnTo>
                  <a:pt x="40" y="40"/>
                </a:lnTo>
                <a:lnTo>
                  <a:pt x="34" y="48"/>
                </a:lnTo>
                <a:lnTo>
                  <a:pt x="30" y="56"/>
                </a:lnTo>
                <a:lnTo>
                  <a:pt x="28" y="66"/>
                </a:lnTo>
                <a:lnTo>
                  <a:pt x="28" y="78"/>
                </a:lnTo>
                <a:lnTo>
                  <a:pt x="28" y="124"/>
                </a:lnTo>
                <a:lnTo>
                  <a:pt x="0" y="124"/>
                </a:lnTo>
                <a:lnTo>
                  <a:pt x="0" y="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6" name="Freeform 227"/>
          <p:cNvSpPr>
            <a:spLocks noEditPoints="1"/>
          </p:cNvSpPr>
          <p:nvPr userDrawn="1"/>
        </p:nvSpPr>
        <p:spPr bwMode="auto">
          <a:xfrm>
            <a:off x="6318250" y="1208088"/>
            <a:ext cx="176213" cy="171450"/>
          </a:xfrm>
          <a:custGeom>
            <a:avLst/>
            <a:gdLst>
              <a:gd name="T0" fmla="*/ 0 w 132"/>
              <a:gd name="T1" fmla="*/ 64 h 128"/>
              <a:gd name="T2" fmla="*/ 2 w 132"/>
              <a:gd name="T3" fmla="*/ 52 h 128"/>
              <a:gd name="T4" fmla="*/ 12 w 132"/>
              <a:gd name="T5" fmla="*/ 30 h 128"/>
              <a:gd name="T6" fmla="*/ 30 w 132"/>
              <a:gd name="T7" fmla="*/ 12 h 128"/>
              <a:gd name="T8" fmla="*/ 52 w 132"/>
              <a:gd name="T9" fmla="*/ 2 h 128"/>
              <a:gd name="T10" fmla="*/ 66 w 132"/>
              <a:gd name="T11" fmla="*/ 0 h 128"/>
              <a:gd name="T12" fmla="*/ 92 w 132"/>
              <a:gd name="T13" fmla="*/ 6 h 128"/>
              <a:gd name="T14" fmla="*/ 112 w 132"/>
              <a:gd name="T15" fmla="*/ 20 h 128"/>
              <a:gd name="T16" fmla="*/ 126 w 132"/>
              <a:gd name="T17" fmla="*/ 40 h 128"/>
              <a:gd name="T18" fmla="*/ 132 w 132"/>
              <a:gd name="T19" fmla="*/ 64 h 128"/>
              <a:gd name="T20" fmla="*/ 132 w 132"/>
              <a:gd name="T21" fmla="*/ 64 h 128"/>
              <a:gd name="T22" fmla="*/ 126 w 132"/>
              <a:gd name="T23" fmla="*/ 90 h 128"/>
              <a:gd name="T24" fmla="*/ 112 w 132"/>
              <a:gd name="T25" fmla="*/ 110 h 128"/>
              <a:gd name="T26" fmla="*/ 92 w 132"/>
              <a:gd name="T27" fmla="*/ 124 h 128"/>
              <a:gd name="T28" fmla="*/ 66 w 132"/>
              <a:gd name="T29" fmla="*/ 128 h 128"/>
              <a:gd name="T30" fmla="*/ 52 w 132"/>
              <a:gd name="T31" fmla="*/ 128 h 128"/>
              <a:gd name="T32" fmla="*/ 28 w 132"/>
              <a:gd name="T33" fmla="*/ 118 h 128"/>
              <a:gd name="T34" fmla="*/ 12 w 132"/>
              <a:gd name="T35" fmla="*/ 100 h 128"/>
              <a:gd name="T36" fmla="*/ 2 w 132"/>
              <a:gd name="T37" fmla="*/ 78 h 128"/>
              <a:gd name="T38" fmla="*/ 0 w 132"/>
              <a:gd name="T39" fmla="*/ 66 h 128"/>
              <a:gd name="T40" fmla="*/ 104 w 132"/>
              <a:gd name="T41" fmla="*/ 64 h 128"/>
              <a:gd name="T42" fmla="*/ 102 w 132"/>
              <a:gd name="T43" fmla="*/ 56 h 128"/>
              <a:gd name="T44" fmla="*/ 98 w 132"/>
              <a:gd name="T45" fmla="*/ 42 h 128"/>
              <a:gd name="T46" fmla="*/ 88 w 132"/>
              <a:gd name="T47" fmla="*/ 32 h 128"/>
              <a:gd name="T48" fmla="*/ 74 w 132"/>
              <a:gd name="T49" fmla="*/ 26 h 128"/>
              <a:gd name="T50" fmla="*/ 66 w 132"/>
              <a:gd name="T51" fmla="*/ 26 h 128"/>
              <a:gd name="T52" fmla="*/ 50 w 132"/>
              <a:gd name="T53" fmla="*/ 28 h 128"/>
              <a:gd name="T54" fmla="*/ 38 w 132"/>
              <a:gd name="T55" fmla="*/ 36 h 128"/>
              <a:gd name="T56" fmla="*/ 32 w 132"/>
              <a:gd name="T57" fmla="*/ 50 h 128"/>
              <a:gd name="T58" fmla="*/ 28 w 132"/>
              <a:gd name="T59" fmla="*/ 64 h 128"/>
              <a:gd name="T60" fmla="*/ 28 w 132"/>
              <a:gd name="T61" fmla="*/ 64 h 128"/>
              <a:gd name="T62" fmla="*/ 32 w 132"/>
              <a:gd name="T63" fmla="*/ 80 h 128"/>
              <a:gd name="T64" fmla="*/ 40 w 132"/>
              <a:gd name="T65" fmla="*/ 92 h 128"/>
              <a:gd name="T66" fmla="*/ 52 w 132"/>
              <a:gd name="T67" fmla="*/ 102 h 128"/>
              <a:gd name="T68" fmla="*/ 66 w 132"/>
              <a:gd name="T69" fmla="*/ 104 h 128"/>
              <a:gd name="T70" fmla="*/ 74 w 132"/>
              <a:gd name="T71" fmla="*/ 104 h 128"/>
              <a:gd name="T72" fmla="*/ 88 w 132"/>
              <a:gd name="T73" fmla="*/ 98 h 128"/>
              <a:gd name="T74" fmla="*/ 98 w 132"/>
              <a:gd name="T75" fmla="*/ 86 h 128"/>
              <a:gd name="T76" fmla="*/ 102 w 132"/>
              <a:gd name="T77" fmla="*/ 74 h 128"/>
              <a:gd name="T78" fmla="*/ 104 w 132"/>
              <a:gd name="T79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2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6" y="40"/>
                </a:lnTo>
                <a:lnTo>
                  <a:pt x="12" y="30"/>
                </a:lnTo>
                <a:lnTo>
                  <a:pt x="20" y="20"/>
                </a:lnTo>
                <a:lnTo>
                  <a:pt x="30" y="12"/>
                </a:lnTo>
                <a:lnTo>
                  <a:pt x="40" y="6"/>
                </a:lnTo>
                <a:lnTo>
                  <a:pt x="52" y="2"/>
                </a:lnTo>
                <a:lnTo>
                  <a:pt x="66" y="0"/>
                </a:lnTo>
                <a:lnTo>
                  <a:pt x="66" y="0"/>
                </a:lnTo>
                <a:lnTo>
                  <a:pt x="80" y="2"/>
                </a:lnTo>
                <a:lnTo>
                  <a:pt x="92" y="6"/>
                </a:lnTo>
                <a:lnTo>
                  <a:pt x="104" y="12"/>
                </a:lnTo>
                <a:lnTo>
                  <a:pt x="112" y="20"/>
                </a:lnTo>
                <a:lnTo>
                  <a:pt x="120" y="28"/>
                </a:lnTo>
                <a:lnTo>
                  <a:pt x="126" y="40"/>
                </a:lnTo>
                <a:lnTo>
                  <a:pt x="130" y="52"/>
                </a:lnTo>
                <a:lnTo>
                  <a:pt x="132" y="64"/>
                </a:lnTo>
                <a:lnTo>
                  <a:pt x="132" y="64"/>
                </a:lnTo>
                <a:lnTo>
                  <a:pt x="132" y="64"/>
                </a:lnTo>
                <a:lnTo>
                  <a:pt x="130" y="78"/>
                </a:lnTo>
                <a:lnTo>
                  <a:pt x="126" y="90"/>
                </a:lnTo>
                <a:lnTo>
                  <a:pt x="120" y="100"/>
                </a:lnTo>
                <a:lnTo>
                  <a:pt x="112" y="110"/>
                </a:lnTo>
                <a:lnTo>
                  <a:pt x="104" y="118"/>
                </a:lnTo>
                <a:lnTo>
                  <a:pt x="92" y="124"/>
                </a:lnTo>
                <a:lnTo>
                  <a:pt x="80" y="128"/>
                </a:lnTo>
                <a:lnTo>
                  <a:pt x="66" y="128"/>
                </a:lnTo>
                <a:lnTo>
                  <a:pt x="66" y="128"/>
                </a:lnTo>
                <a:lnTo>
                  <a:pt x="52" y="128"/>
                </a:lnTo>
                <a:lnTo>
                  <a:pt x="40" y="124"/>
                </a:lnTo>
                <a:lnTo>
                  <a:pt x="28" y="118"/>
                </a:lnTo>
                <a:lnTo>
                  <a:pt x="20" y="110"/>
                </a:lnTo>
                <a:lnTo>
                  <a:pt x="12" y="100"/>
                </a:lnTo>
                <a:lnTo>
                  <a:pt x="6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  <a:moveTo>
                  <a:pt x="104" y="66"/>
                </a:moveTo>
                <a:lnTo>
                  <a:pt x="104" y="64"/>
                </a:lnTo>
                <a:lnTo>
                  <a:pt x="104" y="64"/>
                </a:lnTo>
                <a:lnTo>
                  <a:pt x="102" y="56"/>
                </a:lnTo>
                <a:lnTo>
                  <a:pt x="100" y="50"/>
                </a:lnTo>
                <a:lnTo>
                  <a:pt x="98" y="42"/>
                </a:lnTo>
                <a:lnTo>
                  <a:pt x="92" y="38"/>
                </a:lnTo>
                <a:lnTo>
                  <a:pt x="88" y="32"/>
                </a:lnTo>
                <a:lnTo>
                  <a:pt x="80" y="28"/>
                </a:lnTo>
                <a:lnTo>
                  <a:pt x="74" y="26"/>
                </a:lnTo>
                <a:lnTo>
                  <a:pt x="66" y="26"/>
                </a:lnTo>
                <a:lnTo>
                  <a:pt x="66" y="26"/>
                </a:lnTo>
                <a:lnTo>
                  <a:pt x="58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50"/>
                </a:lnTo>
                <a:lnTo>
                  <a:pt x="30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30" y="72"/>
                </a:lnTo>
                <a:lnTo>
                  <a:pt x="32" y="80"/>
                </a:lnTo>
                <a:lnTo>
                  <a:pt x="34" y="86"/>
                </a:lnTo>
                <a:lnTo>
                  <a:pt x="40" y="92"/>
                </a:lnTo>
                <a:lnTo>
                  <a:pt x="44" y="98"/>
                </a:lnTo>
                <a:lnTo>
                  <a:pt x="52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2" y="102"/>
                </a:lnTo>
                <a:lnTo>
                  <a:pt x="88" y="98"/>
                </a:lnTo>
                <a:lnTo>
                  <a:pt x="94" y="92"/>
                </a:lnTo>
                <a:lnTo>
                  <a:pt x="98" y="86"/>
                </a:lnTo>
                <a:lnTo>
                  <a:pt x="100" y="80"/>
                </a:lnTo>
                <a:lnTo>
                  <a:pt x="102" y="74"/>
                </a:lnTo>
                <a:lnTo>
                  <a:pt x="104" y="66"/>
                </a:lnTo>
                <a:lnTo>
                  <a:pt x="104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7" name="Freeform 228"/>
          <p:cNvSpPr>
            <a:spLocks noEditPoints="1"/>
          </p:cNvSpPr>
          <p:nvPr userDrawn="1"/>
        </p:nvSpPr>
        <p:spPr bwMode="auto">
          <a:xfrm>
            <a:off x="6537325" y="1211263"/>
            <a:ext cx="146050" cy="168275"/>
          </a:xfrm>
          <a:custGeom>
            <a:avLst/>
            <a:gdLst>
              <a:gd name="T0" fmla="*/ 82 w 110"/>
              <a:gd name="T1" fmla="*/ 108 h 126"/>
              <a:gd name="T2" fmla="*/ 76 w 110"/>
              <a:gd name="T3" fmla="*/ 116 h 126"/>
              <a:gd name="T4" fmla="*/ 56 w 110"/>
              <a:gd name="T5" fmla="*/ 126 h 126"/>
              <a:gd name="T6" fmla="*/ 44 w 110"/>
              <a:gd name="T7" fmla="*/ 126 h 126"/>
              <a:gd name="T8" fmla="*/ 26 w 110"/>
              <a:gd name="T9" fmla="*/ 124 h 126"/>
              <a:gd name="T10" fmla="*/ 12 w 110"/>
              <a:gd name="T11" fmla="*/ 116 h 126"/>
              <a:gd name="T12" fmla="*/ 4 w 110"/>
              <a:gd name="T13" fmla="*/ 104 h 126"/>
              <a:gd name="T14" fmla="*/ 0 w 110"/>
              <a:gd name="T15" fmla="*/ 88 h 126"/>
              <a:gd name="T16" fmla="*/ 0 w 110"/>
              <a:gd name="T17" fmla="*/ 88 h 126"/>
              <a:gd name="T18" fmla="*/ 4 w 110"/>
              <a:gd name="T19" fmla="*/ 70 h 126"/>
              <a:gd name="T20" fmla="*/ 14 w 110"/>
              <a:gd name="T21" fmla="*/ 58 h 126"/>
              <a:gd name="T22" fmla="*/ 30 w 110"/>
              <a:gd name="T23" fmla="*/ 50 h 126"/>
              <a:gd name="T24" fmla="*/ 50 w 110"/>
              <a:gd name="T25" fmla="*/ 48 h 126"/>
              <a:gd name="T26" fmla="*/ 68 w 110"/>
              <a:gd name="T27" fmla="*/ 50 h 126"/>
              <a:gd name="T28" fmla="*/ 84 w 110"/>
              <a:gd name="T29" fmla="*/ 50 h 126"/>
              <a:gd name="T30" fmla="*/ 82 w 110"/>
              <a:gd name="T31" fmla="*/ 40 h 126"/>
              <a:gd name="T32" fmla="*/ 76 w 110"/>
              <a:gd name="T33" fmla="*/ 32 h 126"/>
              <a:gd name="T34" fmla="*/ 54 w 110"/>
              <a:gd name="T35" fmla="*/ 24 h 126"/>
              <a:gd name="T36" fmla="*/ 34 w 110"/>
              <a:gd name="T37" fmla="*/ 26 h 126"/>
              <a:gd name="T38" fmla="*/ 10 w 110"/>
              <a:gd name="T39" fmla="*/ 10 h 126"/>
              <a:gd name="T40" fmla="*/ 32 w 110"/>
              <a:gd name="T41" fmla="*/ 2 h 126"/>
              <a:gd name="T42" fmla="*/ 56 w 110"/>
              <a:gd name="T43" fmla="*/ 0 h 126"/>
              <a:gd name="T44" fmla="*/ 70 w 110"/>
              <a:gd name="T45" fmla="*/ 0 h 126"/>
              <a:gd name="T46" fmla="*/ 90 w 110"/>
              <a:gd name="T47" fmla="*/ 8 h 126"/>
              <a:gd name="T48" fmla="*/ 104 w 110"/>
              <a:gd name="T49" fmla="*/ 20 h 126"/>
              <a:gd name="T50" fmla="*/ 110 w 110"/>
              <a:gd name="T51" fmla="*/ 40 h 126"/>
              <a:gd name="T52" fmla="*/ 110 w 110"/>
              <a:gd name="T53" fmla="*/ 124 h 126"/>
              <a:gd name="T54" fmla="*/ 84 w 110"/>
              <a:gd name="T55" fmla="*/ 72 h 126"/>
              <a:gd name="T56" fmla="*/ 72 w 110"/>
              <a:gd name="T57" fmla="*/ 70 h 126"/>
              <a:gd name="T58" fmla="*/ 56 w 110"/>
              <a:gd name="T59" fmla="*/ 68 h 126"/>
              <a:gd name="T60" fmla="*/ 34 w 110"/>
              <a:gd name="T61" fmla="*/ 72 h 126"/>
              <a:gd name="T62" fmla="*/ 28 w 110"/>
              <a:gd name="T63" fmla="*/ 86 h 126"/>
              <a:gd name="T64" fmla="*/ 28 w 110"/>
              <a:gd name="T65" fmla="*/ 88 h 126"/>
              <a:gd name="T66" fmla="*/ 34 w 110"/>
              <a:gd name="T67" fmla="*/ 100 h 126"/>
              <a:gd name="T68" fmla="*/ 52 w 110"/>
              <a:gd name="T69" fmla="*/ 106 h 126"/>
              <a:gd name="T70" fmla="*/ 64 w 110"/>
              <a:gd name="T71" fmla="*/ 104 h 126"/>
              <a:gd name="T72" fmla="*/ 82 w 110"/>
              <a:gd name="T73" fmla="*/ 90 h 126"/>
              <a:gd name="T74" fmla="*/ 84 w 110"/>
              <a:gd name="T75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" h="126">
                <a:moveTo>
                  <a:pt x="82" y="124"/>
                </a:moveTo>
                <a:lnTo>
                  <a:pt x="82" y="108"/>
                </a:lnTo>
                <a:lnTo>
                  <a:pt x="82" y="108"/>
                </a:lnTo>
                <a:lnTo>
                  <a:pt x="76" y="116"/>
                </a:lnTo>
                <a:lnTo>
                  <a:pt x="66" y="122"/>
                </a:lnTo>
                <a:lnTo>
                  <a:pt x="56" y="126"/>
                </a:lnTo>
                <a:lnTo>
                  <a:pt x="44" y="126"/>
                </a:lnTo>
                <a:lnTo>
                  <a:pt x="44" y="126"/>
                </a:lnTo>
                <a:lnTo>
                  <a:pt x="34" y="126"/>
                </a:lnTo>
                <a:lnTo>
                  <a:pt x="26" y="124"/>
                </a:lnTo>
                <a:lnTo>
                  <a:pt x="20" y="120"/>
                </a:lnTo>
                <a:lnTo>
                  <a:pt x="12" y="116"/>
                </a:lnTo>
                <a:lnTo>
                  <a:pt x="8" y="112"/>
                </a:lnTo>
                <a:lnTo>
                  <a:pt x="4" y="104"/>
                </a:lnTo>
                <a:lnTo>
                  <a:pt x="0" y="98"/>
                </a:lnTo>
                <a:lnTo>
                  <a:pt x="0" y="88"/>
                </a:lnTo>
                <a:lnTo>
                  <a:pt x="0" y="88"/>
                </a:lnTo>
                <a:lnTo>
                  <a:pt x="0" y="88"/>
                </a:lnTo>
                <a:lnTo>
                  <a:pt x="0" y="78"/>
                </a:lnTo>
                <a:lnTo>
                  <a:pt x="4" y="70"/>
                </a:lnTo>
                <a:lnTo>
                  <a:pt x="8" y="64"/>
                </a:lnTo>
                <a:lnTo>
                  <a:pt x="14" y="58"/>
                </a:lnTo>
                <a:lnTo>
                  <a:pt x="22" y="54"/>
                </a:lnTo>
                <a:lnTo>
                  <a:pt x="30" y="50"/>
                </a:lnTo>
                <a:lnTo>
                  <a:pt x="40" y="48"/>
                </a:lnTo>
                <a:lnTo>
                  <a:pt x="50" y="48"/>
                </a:lnTo>
                <a:lnTo>
                  <a:pt x="50" y="48"/>
                </a:lnTo>
                <a:lnTo>
                  <a:pt x="68" y="50"/>
                </a:lnTo>
                <a:lnTo>
                  <a:pt x="84" y="54"/>
                </a:lnTo>
                <a:lnTo>
                  <a:pt x="84" y="50"/>
                </a:lnTo>
                <a:lnTo>
                  <a:pt x="84" y="50"/>
                </a:lnTo>
                <a:lnTo>
                  <a:pt x="82" y="40"/>
                </a:lnTo>
                <a:lnTo>
                  <a:pt x="78" y="36"/>
                </a:lnTo>
                <a:lnTo>
                  <a:pt x="76" y="32"/>
                </a:lnTo>
                <a:lnTo>
                  <a:pt x="66" y="26"/>
                </a:lnTo>
                <a:lnTo>
                  <a:pt x="54" y="24"/>
                </a:lnTo>
                <a:lnTo>
                  <a:pt x="54" y="24"/>
                </a:lnTo>
                <a:lnTo>
                  <a:pt x="34" y="26"/>
                </a:lnTo>
                <a:lnTo>
                  <a:pt x="18" y="32"/>
                </a:lnTo>
                <a:lnTo>
                  <a:pt x="10" y="10"/>
                </a:lnTo>
                <a:lnTo>
                  <a:pt x="10" y="10"/>
                </a:lnTo>
                <a:lnTo>
                  <a:pt x="32" y="2"/>
                </a:lnTo>
                <a:lnTo>
                  <a:pt x="44" y="0"/>
                </a:lnTo>
                <a:lnTo>
                  <a:pt x="56" y="0"/>
                </a:lnTo>
                <a:lnTo>
                  <a:pt x="56" y="0"/>
                </a:lnTo>
                <a:lnTo>
                  <a:pt x="70" y="0"/>
                </a:lnTo>
                <a:lnTo>
                  <a:pt x="80" y="4"/>
                </a:lnTo>
                <a:lnTo>
                  <a:pt x="90" y="8"/>
                </a:lnTo>
                <a:lnTo>
                  <a:pt x="98" y="14"/>
                </a:lnTo>
                <a:lnTo>
                  <a:pt x="104" y="20"/>
                </a:lnTo>
                <a:lnTo>
                  <a:pt x="108" y="30"/>
                </a:lnTo>
                <a:lnTo>
                  <a:pt x="110" y="40"/>
                </a:lnTo>
                <a:lnTo>
                  <a:pt x="110" y="52"/>
                </a:lnTo>
                <a:lnTo>
                  <a:pt x="110" y="124"/>
                </a:lnTo>
                <a:lnTo>
                  <a:pt x="82" y="124"/>
                </a:lnTo>
                <a:close/>
                <a:moveTo>
                  <a:pt x="84" y="72"/>
                </a:moveTo>
                <a:lnTo>
                  <a:pt x="84" y="72"/>
                </a:lnTo>
                <a:lnTo>
                  <a:pt x="72" y="70"/>
                </a:lnTo>
                <a:lnTo>
                  <a:pt x="56" y="68"/>
                </a:lnTo>
                <a:lnTo>
                  <a:pt x="56" y="68"/>
                </a:lnTo>
                <a:lnTo>
                  <a:pt x="44" y="70"/>
                </a:lnTo>
                <a:lnTo>
                  <a:pt x="34" y="72"/>
                </a:lnTo>
                <a:lnTo>
                  <a:pt x="30" y="78"/>
                </a:lnTo>
                <a:lnTo>
                  <a:pt x="28" y="86"/>
                </a:lnTo>
                <a:lnTo>
                  <a:pt x="28" y="88"/>
                </a:lnTo>
                <a:lnTo>
                  <a:pt x="28" y="88"/>
                </a:lnTo>
                <a:lnTo>
                  <a:pt x="30" y="94"/>
                </a:lnTo>
                <a:lnTo>
                  <a:pt x="34" y="100"/>
                </a:lnTo>
                <a:lnTo>
                  <a:pt x="42" y="104"/>
                </a:lnTo>
                <a:lnTo>
                  <a:pt x="52" y="106"/>
                </a:lnTo>
                <a:lnTo>
                  <a:pt x="52" y="106"/>
                </a:lnTo>
                <a:lnTo>
                  <a:pt x="64" y="104"/>
                </a:lnTo>
                <a:lnTo>
                  <a:pt x="74" y="98"/>
                </a:lnTo>
                <a:lnTo>
                  <a:pt x="82" y="90"/>
                </a:lnTo>
                <a:lnTo>
                  <a:pt x="84" y="86"/>
                </a:lnTo>
                <a:lnTo>
                  <a:pt x="84" y="80"/>
                </a:lnTo>
                <a:lnTo>
                  <a:pt x="84" y="72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8" name="Freeform 229"/>
          <p:cNvSpPr>
            <a:spLocks/>
          </p:cNvSpPr>
          <p:nvPr userDrawn="1"/>
        </p:nvSpPr>
        <p:spPr bwMode="auto">
          <a:xfrm>
            <a:off x="6737350" y="1208088"/>
            <a:ext cx="152400" cy="171450"/>
          </a:xfrm>
          <a:custGeom>
            <a:avLst/>
            <a:gdLst>
              <a:gd name="T0" fmla="*/ 0 w 114"/>
              <a:gd name="T1" fmla="*/ 66 h 128"/>
              <a:gd name="T2" fmla="*/ 0 w 114"/>
              <a:gd name="T3" fmla="*/ 64 h 128"/>
              <a:gd name="T4" fmla="*/ 0 w 114"/>
              <a:gd name="T5" fmla="*/ 64 h 128"/>
              <a:gd name="T6" fmla="*/ 2 w 114"/>
              <a:gd name="T7" fmla="*/ 52 h 128"/>
              <a:gd name="T8" fmla="*/ 6 w 114"/>
              <a:gd name="T9" fmla="*/ 40 h 128"/>
              <a:gd name="T10" fmla="*/ 10 w 114"/>
              <a:gd name="T11" fmla="*/ 30 h 128"/>
              <a:gd name="T12" fmla="*/ 18 w 114"/>
              <a:gd name="T13" fmla="*/ 20 h 128"/>
              <a:gd name="T14" fmla="*/ 28 w 114"/>
              <a:gd name="T15" fmla="*/ 12 h 128"/>
              <a:gd name="T16" fmla="*/ 38 w 114"/>
              <a:gd name="T17" fmla="*/ 6 h 128"/>
              <a:gd name="T18" fmla="*/ 50 w 114"/>
              <a:gd name="T19" fmla="*/ 2 h 128"/>
              <a:gd name="T20" fmla="*/ 64 w 114"/>
              <a:gd name="T21" fmla="*/ 0 h 128"/>
              <a:gd name="T22" fmla="*/ 64 w 114"/>
              <a:gd name="T23" fmla="*/ 0 h 128"/>
              <a:gd name="T24" fmla="*/ 80 w 114"/>
              <a:gd name="T25" fmla="*/ 2 h 128"/>
              <a:gd name="T26" fmla="*/ 92 w 114"/>
              <a:gd name="T27" fmla="*/ 6 h 128"/>
              <a:gd name="T28" fmla="*/ 104 w 114"/>
              <a:gd name="T29" fmla="*/ 14 h 128"/>
              <a:gd name="T30" fmla="*/ 114 w 114"/>
              <a:gd name="T31" fmla="*/ 22 h 128"/>
              <a:gd name="T32" fmla="*/ 96 w 114"/>
              <a:gd name="T33" fmla="*/ 40 h 128"/>
              <a:gd name="T34" fmla="*/ 96 w 114"/>
              <a:gd name="T35" fmla="*/ 40 h 128"/>
              <a:gd name="T36" fmla="*/ 90 w 114"/>
              <a:gd name="T37" fmla="*/ 34 h 128"/>
              <a:gd name="T38" fmla="*/ 82 w 114"/>
              <a:gd name="T39" fmla="*/ 30 h 128"/>
              <a:gd name="T40" fmla="*/ 74 w 114"/>
              <a:gd name="T41" fmla="*/ 26 h 128"/>
              <a:gd name="T42" fmla="*/ 64 w 114"/>
              <a:gd name="T43" fmla="*/ 26 h 128"/>
              <a:gd name="T44" fmla="*/ 64 w 114"/>
              <a:gd name="T45" fmla="*/ 26 h 128"/>
              <a:gd name="T46" fmla="*/ 56 w 114"/>
              <a:gd name="T47" fmla="*/ 26 h 128"/>
              <a:gd name="T48" fmla="*/ 50 w 114"/>
              <a:gd name="T49" fmla="*/ 28 h 128"/>
              <a:gd name="T50" fmla="*/ 44 w 114"/>
              <a:gd name="T51" fmla="*/ 32 h 128"/>
              <a:gd name="T52" fmla="*/ 38 w 114"/>
              <a:gd name="T53" fmla="*/ 36 h 128"/>
              <a:gd name="T54" fmla="*/ 34 w 114"/>
              <a:gd name="T55" fmla="*/ 42 h 128"/>
              <a:gd name="T56" fmla="*/ 32 w 114"/>
              <a:gd name="T57" fmla="*/ 50 h 128"/>
              <a:gd name="T58" fmla="*/ 30 w 114"/>
              <a:gd name="T59" fmla="*/ 56 h 128"/>
              <a:gd name="T60" fmla="*/ 28 w 114"/>
              <a:gd name="T61" fmla="*/ 64 h 128"/>
              <a:gd name="T62" fmla="*/ 28 w 114"/>
              <a:gd name="T63" fmla="*/ 64 h 128"/>
              <a:gd name="T64" fmla="*/ 28 w 114"/>
              <a:gd name="T65" fmla="*/ 64 h 128"/>
              <a:gd name="T66" fmla="*/ 30 w 114"/>
              <a:gd name="T67" fmla="*/ 72 h 128"/>
              <a:gd name="T68" fmla="*/ 32 w 114"/>
              <a:gd name="T69" fmla="*/ 80 h 128"/>
              <a:gd name="T70" fmla="*/ 34 w 114"/>
              <a:gd name="T71" fmla="*/ 86 h 128"/>
              <a:gd name="T72" fmla="*/ 38 w 114"/>
              <a:gd name="T73" fmla="*/ 92 h 128"/>
              <a:gd name="T74" fmla="*/ 44 w 114"/>
              <a:gd name="T75" fmla="*/ 98 h 128"/>
              <a:gd name="T76" fmla="*/ 50 w 114"/>
              <a:gd name="T77" fmla="*/ 102 h 128"/>
              <a:gd name="T78" fmla="*/ 58 w 114"/>
              <a:gd name="T79" fmla="*/ 104 h 128"/>
              <a:gd name="T80" fmla="*/ 66 w 114"/>
              <a:gd name="T81" fmla="*/ 104 h 128"/>
              <a:gd name="T82" fmla="*/ 66 w 114"/>
              <a:gd name="T83" fmla="*/ 104 h 128"/>
              <a:gd name="T84" fmla="*/ 74 w 114"/>
              <a:gd name="T85" fmla="*/ 104 h 128"/>
              <a:gd name="T86" fmla="*/ 82 w 114"/>
              <a:gd name="T87" fmla="*/ 100 h 128"/>
              <a:gd name="T88" fmla="*/ 90 w 114"/>
              <a:gd name="T89" fmla="*/ 96 h 128"/>
              <a:gd name="T90" fmla="*/ 98 w 114"/>
              <a:gd name="T91" fmla="*/ 90 h 128"/>
              <a:gd name="T92" fmla="*/ 114 w 114"/>
              <a:gd name="T93" fmla="*/ 106 h 128"/>
              <a:gd name="T94" fmla="*/ 114 w 114"/>
              <a:gd name="T95" fmla="*/ 106 h 128"/>
              <a:gd name="T96" fmla="*/ 104 w 114"/>
              <a:gd name="T97" fmla="*/ 114 h 128"/>
              <a:gd name="T98" fmla="*/ 94 w 114"/>
              <a:gd name="T99" fmla="*/ 122 h 128"/>
              <a:gd name="T100" fmla="*/ 80 w 114"/>
              <a:gd name="T101" fmla="*/ 128 h 128"/>
              <a:gd name="T102" fmla="*/ 64 w 114"/>
              <a:gd name="T103" fmla="*/ 128 h 128"/>
              <a:gd name="T104" fmla="*/ 64 w 114"/>
              <a:gd name="T105" fmla="*/ 128 h 128"/>
              <a:gd name="T106" fmla="*/ 50 w 114"/>
              <a:gd name="T107" fmla="*/ 128 h 128"/>
              <a:gd name="T108" fmla="*/ 38 w 114"/>
              <a:gd name="T109" fmla="*/ 124 h 128"/>
              <a:gd name="T110" fmla="*/ 28 w 114"/>
              <a:gd name="T111" fmla="*/ 118 h 128"/>
              <a:gd name="T112" fmla="*/ 18 w 114"/>
              <a:gd name="T113" fmla="*/ 110 h 128"/>
              <a:gd name="T114" fmla="*/ 10 w 114"/>
              <a:gd name="T115" fmla="*/ 100 h 128"/>
              <a:gd name="T116" fmla="*/ 6 w 114"/>
              <a:gd name="T117" fmla="*/ 90 h 128"/>
              <a:gd name="T118" fmla="*/ 2 w 114"/>
              <a:gd name="T119" fmla="*/ 78 h 128"/>
              <a:gd name="T120" fmla="*/ 0 w 114"/>
              <a:gd name="T121" fmla="*/ 66 h 128"/>
              <a:gd name="T122" fmla="*/ 0 w 114"/>
              <a:gd name="T123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28">
                <a:moveTo>
                  <a:pt x="0" y="66"/>
                </a:moveTo>
                <a:lnTo>
                  <a:pt x="0" y="64"/>
                </a:lnTo>
                <a:lnTo>
                  <a:pt x="0" y="64"/>
                </a:lnTo>
                <a:lnTo>
                  <a:pt x="2" y="52"/>
                </a:lnTo>
                <a:lnTo>
                  <a:pt x="6" y="40"/>
                </a:lnTo>
                <a:lnTo>
                  <a:pt x="10" y="30"/>
                </a:lnTo>
                <a:lnTo>
                  <a:pt x="18" y="20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4" y="0"/>
                </a:lnTo>
                <a:lnTo>
                  <a:pt x="64" y="0"/>
                </a:lnTo>
                <a:lnTo>
                  <a:pt x="80" y="2"/>
                </a:lnTo>
                <a:lnTo>
                  <a:pt x="92" y="6"/>
                </a:lnTo>
                <a:lnTo>
                  <a:pt x="104" y="14"/>
                </a:lnTo>
                <a:lnTo>
                  <a:pt x="114" y="22"/>
                </a:lnTo>
                <a:lnTo>
                  <a:pt x="96" y="40"/>
                </a:lnTo>
                <a:lnTo>
                  <a:pt x="96" y="40"/>
                </a:lnTo>
                <a:lnTo>
                  <a:pt x="90" y="34"/>
                </a:lnTo>
                <a:lnTo>
                  <a:pt x="82" y="30"/>
                </a:lnTo>
                <a:lnTo>
                  <a:pt x="74" y="26"/>
                </a:lnTo>
                <a:lnTo>
                  <a:pt x="64" y="26"/>
                </a:lnTo>
                <a:lnTo>
                  <a:pt x="64" y="26"/>
                </a:lnTo>
                <a:lnTo>
                  <a:pt x="56" y="26"/>
                </a:lnTo>
                <a:lnTo>
                  <a:pt x="50" y="28"/>
                </a:lnTo>
                <a:lnTo>
                  <a:pt x="44" y="32"/>
                </a:lnTo>
                <a:lnTo>
                  <a:pt x="38" y="36"/>
                </a:lnTo>
                <a:lnTo>
                  <a:pt x="34" y="42"/>
                </a:lnTo>
                <a:lnTo>
                  <a:pt x="32" y="50"/>
                </a:lnTo>
                <a:lnTo>
                  <a:pt x="30" y="56"/>
                </a:lnTo>
                <a:lnTo>
                  <a:pt x="28" y="64"/>
                </a:lnTo>
                <a:lnTo>
                  <a:pt x="28" y="64"/>
                </a:lnTo>
                <a:lnTo>
                  <a:pt x="28" y="64"/>
                </a:lnTo>
                <a:lnTo>
                  <a:pt x="30" y="72"/>
                </a:lnTo>
                <a:lnTo>
                  <a:pt x="32" y="80"/>
                </a:lnTo>
                <a:lnTo>
                  <a:pt x="34" y="86"/>
                </a:lnTo>
                <a:lnTo>
                  <a:pt x="38" y="92"/>
                </a:lnTo>
                <a:lnTo>
                  <a:pt x="44" y="98"/>
                </a:lnTo>
                <a:lnTo>
                  <a:pt x="50" y="102"/>
                </a:lnTo>
                <a:lnTo>
                  <a:pt x="58" y="104"/>
                </a:lnTo>
                <a:lnTo>
                  <a:pt x="66" y="104"/>
                </a:lnTo>
                <a:lnTo>
                  <a:pt x="66" y="104"/>
                </a:lnTo>
                <a:lnTo>
                  <a:pt x="74" y="104"/>
                </a:lnTo>
                <a:lnTo>
                  <a:pt x="82" y="100"/>
                </a:lnTo>
                <a:lnTo>
                  <a:pt x="90" y="96"/>
                </a:lnTo>
                <a:lnTo>
                  <a:pt x="98" y="90"/>
                </a:lnTo>
                <a:lnTo>
                  <a:pt x="114" y="106"/>
                </a:lnTo>
                <a:lnTo>
                  <a:pt x="114" y="106"/>
                </a:lnTo>
                <a:lnTo>
                  <a:pt x="104" y="114"/>
                </a:lnTo>
                <a:lnTo>
                  <a:pt x="94" y="122"/>
                </a:lnTo>
                <a:lnTo>
                  <a:pt x="80" y="128"/>
                </a:lnTo>
                <a:lnTo>
                  <a:pt x="64" y="128"/>
                </a:lnTo>
                <a:lnTo>
                  <a:pt x="64" y="128"/>
                </a:lnTo>
                <a:lnTo>
                  <a:pt x="50" y="128"/>
                </a:lnTo>
                <a:lnTo>
                  <a:pt x="38" y="124"/>
                </a:lnTo>
                <a:lnTo>
                  <a:pt x="28" y="118"/>
                </a:lnTo>
                <a:lnTo>
                  <a:pt x="18" y="110"/>
                </a:lnTo>
                <a:lnTo>
                  <a:pt x="10" y="100"/>
                </a:lnTo>
                <a:lnTo>
                  <a:pt x="6" y="90"/>
                </a:lnTo>
                <a:lnTo>
                  <a:pt x="2" y="78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" name="Freeform 230"/>
          <p:cNvSpPr>
            <a:spLocks/>
          </p:cNvSpPr>
          <p:nvPr userDrawn="1"/>
        </p:nvSpPr>
        <p:spPr bwMode="auto">
          <a:xfrm>
            <a:off x="6940550" y="1149350"/>
            <a:ext cx="147638" cy="228600"/>
          </a:xfrm>
          <a:custGeom>
            <a:avLst/>
            <a:gdLst>
              <a:gd name="T0" fmla="*/ 0 w 110"/>
              <a:gd name="T1" fmla="*/ 0 h 170"/>
              <a:gd name="T2" fmla="*/ 28 w 110"/>
              <a:gd name="T3" fmla="*/ 0 h 170"/>
              <a:gd name="T4" fmla="*/ 28 w 110"/>
              <a:gd name="T5" fmla="*/ 66 h 170"/>
              <a:gd name="T6" fmla="*/ 28 w 110"/>
              <a:gd name="T7" fmla="*/ 66 h 170"/>
              <a:gd name="T8" fmla="*/ 34 w 110"/>
              <a:gd name="T9" fmla="*/ 58 h 170"/>
              <a:gd name="T10" fmla="*/ 42 w 110"/>
              <a:gd name="T11" fmla="*/ 52 h 170"/>
              <a:gd name="T12" fmla="*/ 52 w 110"/>
              <a:gd name="T13" fmla="*/ 46 h 170"/>
              <a:gd name="T14" fmla="*/ 66 w 110"/>
              <a:gd name="T15" fmla="*/ 44 h 170"/>
              <a:gd name="T16" fmla="*/ 66 w 110"/>
              <a:gd name="T17" fmla="*/ 44 h 170"/>
              <a:gd name="T18" fmla="*/ 76 w 110"/>
              <a:gd name="T19" fmla="*/ 46 h 170"/>
              <a:gd name="T20" fmla="*/ 84 w 110"/>
              <a:gd name="T21" fmla="*/ 48 h 170"/>
              <a:gd name="T22" fmla="*/ 92 w 110"/>
              <a:gd name="T23" fmla="*/ 52 h 170"/>
              <a:gd name="T24" fmla="*/ 98 w 110"/>
              <a:gd name="T25" fmla="*/ 58 h 170"/>
              <a:gd name="T26" fmla="*/ 102 w 110"/>
              <a:gd name="T27" fmla="*/ 64 h 170"/>
              <a:gd name="T28" fmla="*/ 106 w 110"/>
              <a:gd name="T29" fmla="*/ 72 h 170"/>
              <a:gd name="T30" fmla="*/ 108 w 110"/>
              <a:gd name="T31" fmla="*/ 82 h 170"/>
              <a:gd name="T32" fmla="*/ 110 w 110"/>
              <a:gd name="T33" fmla="*/ 92 h 170"/>
              <a:gd name="T34" fmla="*/ 110 w 110"/>
              <a:gd name="T35" fmla="*/ 170 h 170"/>
              <a:gd name="T36" fmla="*/ 82 w 110"/>
              <a:gd name="T37" fmla="*/ 170 h 170"/>
              <a:gd name="T38" fmla="*/ 82 w 110"/>
              <a:gd name="T39" fmla="*/ 100 h 170"/>
              <a:gd name="T40" fmla="*/ 82 w 110"/>
              <a:gd name="T41" fmla="*/ 100 h 170"/>
              <a:gd name="T42" fmla="*/ 80 w 110"/>
              <a:gd name="T43" fmla="*/ 88 h 170"/>
              <a:gd name="T44" fmla="*/ 74 w 110"/>
              <a:gd name="T45" fmla="*/ 78 h 170"/>
              <a:gd name="T46" fmla="*/ 66 w 110"/>
              <a:gd name="T47" fmla="*/ 72 h 170"/>
              <a:gd name="T48" fmla="*/ 54 w 110"/>
              <a:gd name="T49" fmla="*/ 70 h 170"/>
              <a:gd name="T50" fmla="*/ 54 w 110"/>
              <a:gd name="T51" fmla="*/ 70 h 170"/>
              <a:gd name="T52" fmla="*/ 44 w 110"/>
              <a:gd name="T53" fmla="*/ 72 h 170"/>
              <a:gd name="T54" fmla="*/ 36 w 110"/>
              <a:gd name="T55" fmla="*/ 78 h 170"/>
              <a:gd name="T56" fmla="*/ 30 w 110"/>
              <a:gd name="T57" fmla="*/ 88 h 170"/>
              <a:gd name="T58" fmla="*/ 28 w 110"/>
              <a:gd name="T59" fmla="*/ 100 h 170"/>
              <a:gd name="T60" fmla="*/ 28 w 110"/>
              <a:gd name="T61" fmla="*/ 170 h 170"/>
              <a:gd name="T62" fmla="*/ 0 w 110"/>
              <a:gd name="T63" fmla="*/ 170 h 170"/>
              <a:gd name="T64" fmla="*/ 0 w 110"/>
              <a:gd name="T65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70">
                <a:moveTo>
                  <a:pt x="0" y="0"/>
                </a:moveTo>
                <a:lnTo>
                  <a:pt x="28" y="0"/>
                </a:lnTo>
                <a:lnTo>
                  <a:pt x="28" y="66"/>
                </a:lnTo>
                <a:lnTo>
                  <a:pt x="28" y="66"/>
                </a:lnTo>
                <a:lnTo>
                  <a:pt x="34" y="58"/>
                </a:lnTo>
                <a:lnTo>
                  <a:pt x="42" y="52"/>
                </a:lnTo>
                <a:lnTo>
                  <a:pt x="52" y="46"/>
                </a:lnTo>
                <a:lnTo>
                  <a:pt x="66" y="44"/>
                </a:lnTo>
                <a:lnTo>
                  <a:pt x="66" y="44"/>
                </a:lnTo>
                <a:lnTo>
                  <a:pt x="76" y="46"/>
                </a:lnTo>
                <a:lnTo>
                  <a:pt x="84" y="48"/>
                </a:lnTo>
                <a:lnTo>
                  <a:pt x="92" y="52"/>
                </a:lnTo>
                <a:lnTo>
                  <a:pt x="98" y="58"/>
                </a:lnTo>
                <a:lnTo>
                  <a:pt x="102" y="64"/>
                </a:lnTo>
                <a:lnTo>
                  <a:pt x="106" y="72"/>
                </a:lnTo>
                <a:lnTo>
                  <a:pt x="108" y="82"/>
                </a:lnTo>
                <a:lnTo>
                  <a:pt x="110" y="92"/>
                </a:lnTo>
                <a:lnTo>
                  <a:pt x="110" y="170"/>
                </a:lnTo>
                <a:lnTo>
                  <a:pt x="82" y="170"/>
                </a:lnTo>
                <a:lnTo>
                  <a:pt x="82" y="100"/>
                </a:lnTo>
                <a:lnTo>
                  <a:pt x="82" y="100"/>
                </a:lnTo>
                <a:lnTo>
                  <a:pt x="80" y="88"/>
                </a:lnTo>
                <a:lnTo>
                  <a:pt x="74" y="78"/>
                </a:lnTo>
                <a:lnTo>
                  <a:pt x="66" y="72"/>
                </a:lnTo>
                <a:lnTo>
                  <a:pt x="54" y="70"/>
                </a:lnTo>
                <a:lnTo>
                  <a:pt x="54" y="70"/>
                </a:lnTo>
                <a:lnTo>
                  <a:pt x="44" y="72"/>
                </a:lnTo>
                <a:lnTo>
                  <a:pt x="36" y="78"/>
                </a:lnTo>
                <a:lnTo>
                  <a:pt x="30" y="88"/>
                </a:lnTo>
                <a:lnTo>
                  <a:pt x="28" y="100"/>
                </a:lnTo>
                <a:lnTo>
                  <a:pt x="28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" name="Freeform 232"/>
          <p:cNvSpPr>
            <a:spLocks/>
          </p:cNvSpPr>
          <p:nvPr userDrawn="1"/>
        </p:nvSpPr>
        <p:spPr bwMode="auto">
          <a:xfrm>
            <a:off x="1220788" y="285750"/>
            <a:ext cx="654050" cy="736600"/>
          </a:xfrm>
          <a:custGeom>
            <a:avLst/>
            <a:gdLst>
              <a:gd name="T0" fmla="*/ 0 w 490"/>
              <a:gd name="T1" fmla="*/ 274 h 548"/>
              <a:gd name="T2" fmla="*/ 2 w 490"/>
              <a:gd name="T3" fmla="*/ 246 h 548"/>
              <a:gd name="T4" fmla="*/ 12 w 490"/>
              <a:gd name="T5" fmla="*/ 194 h 548"/>
              <a:gd name="T6" fmla="*/ 32 w 490"/>
              <a:gd name="T7" fmla="*/ 144 h 548"/>
              <a:gd name="T8" fmla="*/ 60 w 490"/>
              <a:gd name="T9" fmla="*/ 100 h 548"/>
              <a:gd name="T10" fmla="*/ 96 w 490"/>
              <a:gd name="T11" fmla="*/ 64 h 548"/>
              <a:gd name="T12" fmla="*/ 140 w 490"/>
              <a:gd name="T13" fmla="*/ 34 h 548"/>
              <a:gd name="T14" fmla="*/ 190 w 490"/>
              <a:gd name="T15" fmla="*/ 12 h 548"/>
              <a:gd name="T16" fmla="*/ 246 w 490"/>
              <a:gd name="T17" fmla="*/ 2 h 548"/>
              <a:gd name="T18" fmla="*/ 276 w 490"/>
              <a:gd name="T19" fmla="*/ 0 h 548"/>
              <a:gd name="T20" fmla="*/ 344 w 490"/>
              <a:gd name="T21" fmla="*/ 6 h 548"/>
              <a:gd name="T22" fmla="*/ 400 w 490"/>
              <a:gd name="T23" fmla="*/ 24 h 548"/>
              <a:gd name="T24" fmla="*/ 446 w 490"/>
              <a:gd name="T25" fmla="*/ 50 h 548"/>
              <a:gd name="T26" fmla="*/ 486 w 490"/>
              <a:gd name="T27" fmla="*/ 82 h 548"/>
              <a:gd name="T28" fmla="*/ 412 w 490"/>
              <a:gd name="T29" fmla="*/ 168 h 548"/>
              <a:gd name="T30" fmla="*/ 380 w 490"/>
              <a:gd name="T31" fmla="*/ 142 h 548"/>
              <a:gd name="T32" fmla="*/ 348 w 490"/>
              <a:gd name="T33" fmla="*/ 124 h 548"/>
              <a:gd name="T34" fmla="*/ 314 w 490"/>
              <a:gd name="T35" fmla="*/ 112 h 548"/>
              <a:gd name="T36" fmla="*/ 276 w 490"/>
              <a:gd name="T37" fmla="*/ 108 h 548"/>
              <a:gd name="T38" fmla="*/ 260 w 490"/>
              <a:gd name="T39" fmla="*/ 108 h 548"/>
              <a:gd name="T40" fmla="*/ 228 w 490"/>
              <a:gd name="T41" fmla="*/ 116 h 548"/>
              <a:gd name="T42" fmla="*/ 200 w 490"/>
              <a:gd name="T43" fmla="*/ 128 h 548"/>
              <a:gd name="T44" fmla="*/ 176 w 490"/>
              <a:gd name="T45" fmla="*/ 146 h 548"/>
              <a:gd name="T46" fmla="*/ 156 w 490"/>
              <a:gd name="T47" fmla="*/ 168 h 548"/>
              <a:gd name="T48" fmla="*/ 140 w 490"/>
              <a:gd name="T49" fmla="*/ 194 h 548"/>
              <a:gd name="T50" fmla="*/ 130 w 490"/>
              <a:gd name="T51" fmla="*/ 224 h 548"/>
              <a:gd name="T52" fmla="*/ 124 w 490"/>
              <a:gd name="T53" fmla="*/ 256 h 548"/>
              <a:gd name="T54" fmla="*/ 122 w 490"/>
              <a:gd name="T55" fmla="*/ 274 h 548"/>
              <a:gd name="T56" fmla="*/ 124 w 490"/>
              <a:gd name="T57" fmla="*/ 292 h 548"/>
              <a:gd name="T58" fmla="*/ 128 w 490"/>
              <a:gd name="T59" fmla="*/ 324 h 548"/>
              <a:gd name="T60" fmla="*/ 140 w 490"/>
              <a:gd name="T61" fmla="*/ 352 h 548"/>
              <a:gd name="T62" fmla="*/ 156 w 490"/>
              <a:gd name="T63" fmla="*/ 380 h 548"/>
              <a:gd name="T64" fmla="*/ 176 w 490"/>
              <a:gd name="T65" fmla="*/ 402 h 548"/>
              <a:gd name="T66" fmla="*/ 200 w 490"/>
              <a:gd name="T67" fmla="*/ 420 h 548"/>
              <a:gd name="T68" fmla="*/ 228 w 490"/>
              <a:gd name="T69" fmla="*/ 432 h 548"/>
              <a:gd name="T70" fmla="*/ 260 w 490"/>
              <a:gd name="T71" fmla="*/ 440 h 548"/>
              <a:gd name="T72" fmla="*/ 276 w 490"/>
              <a:gd name="T73" fmla="*/ 440 h 548"/>
              <a:gd name="T74" fmla="*/ 318 w 490"/>
              <a:gd name="T75" fmla="*/ 436 h 548"/>
              <a:gd name="T76" fmla="*/ 352 w 490"/>
              <a:gd name="T77" fmla="*/ 424 h 548"/>
              <a:gd name="T78" fmla="*/ 384 w 490"/>
              <a:gd name="T79" fmla="*/ 404 h 548"/>
              <a:gd name="T80" fmla="*/ 490 w 490"/>
              <a:gd name="T81" fmla="*/ 454 h 548"/>
              <a:gd name="T82" fmla="*/ 468 w 490"/>
              <a:gd name="T83" fmla="*/ 474 h 548"/>
              <a:gd name="T84" fmla="*/ 424 w 490"/>
              <a:gd name="T85" fmla="*/ 508 h 548"/>
              <a:gd name="T86" fmla="*/ 372 w 490"/>
              <a:gd name="T87" fmla="*/ 534 h 548"/>
              <a:gd name="T88" fmla="*/ 308 w 490"/>
              <a:gd name="T89" fmla="*/ 546 h 548"/>
              <a:gd name="T90" fmla="*/ 272 w 490"/>
              <a:gd name="T91" fmla="*/ 548 h 548"/>
              <a:gd name="T92" fmla="*/ 216 w 490"/>
              <a:gd name="T93" fmla="*/ 542 h 548"/>
              <a:gd name="T94" fmla="*/ 164 w 490"/>
              <a:gd name="T95" fmla="*/ 526 h 548"/>
              <a:gd name="T96" fmla="*/ 118 w 490"/>
              <a:gd name="T97" fmla="*/ 502 h 548"/>
              <a:gd name="T98" fmla="*/ 78 w 490"/>
              <a:gd name="T99" fmla="*/ 468 h 548"/>
              <a:gd name="T100" fmla="*/ 46 w 490"/>
              <a:gd name="T101" fmla="*/ 428 h 548"/>
              <a:gd name="T102" fmla="*/ 22 w 490"/>
              <a:gd name="T103" fmla="*/ 382 h 548"/>
              <a:gd name="T104" fmla="*/ 6 w 490"/>
              <a:gd name="T105" fmla="*/ 332 h 548"/>
              <a:gd name="T106" fmla="*/ 0 w 490"/>
              <a:gd name="T107" fmla="*/ 276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90" h="548">
                <a:moveTo>
                  <a:pt x="0" y="276"/>
                </a:moveTo>
                <a:lnTo>
                  <a:pt x="0" y="274"/>
                </a:lnTo>
                <a:lnTo>
                  <a:pt x="0" y="274"/>
                </a:lnTo>
                <a:lnTo>
                  <a:pt x="2" y="246"/>
                </a:lnTo>
                <a:lnTo>
                  <a:pt x="6" y="220"/>
                </a:lnTo>
                <a:lnTo>
                  <a:pt x="12" y="194"/>
                </a:lnTo>
                <a:lnTo>
                  <a:pt x="22" y="168"/>
                </a:lnTo>
                <a:lnTo>
                  <a:pt x="32" y="144"/>
                </a:lnTo>
                <a:lnTo>
                  <a:pt x="46" y="122"/>
                </a:lnTo>
                <a:lnTo>
                  <a:pt x="60" y="100"/>
                </a:lnTo>
                <a:lnTo>
                  <a:pt x="78" y="80"/>
                </a:lnTo>
                <a:lnTo>
                  <a:pt x="96" y="64"/>
                </a:lnTo>
                <a:lnTo>
                  <a:pt x="118" y="48"/>
                </a:lnTo>
                <a:lnTo>
                  <a:pt x="140" y="34"/>
                </a:lnTo>
                <a:lnTo>
                  <a:pt x="166" y="22"/>
                </a:lnTo>
                <a:lnTo>
                  <a:pt x="190" y="12"/>
                </a:lnTo>
                <a:lnTo>
                  <a:pt x="218" y="6"/>
                </a:lnTo>
                <a:lnTo>
                  <a:pt x="246" y="2"/>
                </a:lnTo>
                <a:lnTo>
                  <a:pt x="276" y="0"/>
                </a:lnTo>
                <a:lnTo>
                  <a:pt x="276" y="0"/>
                </a:lnTo>
                <a:lnTo>
                  <a:pt x="312" y="2"/>
                </a:lnTo>
                <a:lnTo>
                  <a:pt x="344" y="6"/>
                </a:lnTo>
                <a:lnTo>
                  <a:pt x="374" y="14"/>
                </a:lnTo>
                <a:lnTo>
                  <a:pt x="400" y="24"/>
                </a:lnTo>
                <a:lnTo>
                  <a:pt x="424" y="36"/>
                </a:lnTo>
                <a:lnTo>
                  <a:pt x="446" y="50"/>
                </a:lnTo>
                <a:lnTo>
                  <a:pt x="466" y="64"/>
                </a:lnTo>
                <a:lnTo>
                  <a:pt x="486" y="82"/>
                </a:lnTo>
                <a:lnTo>
                  <a:pt x="412" y="168"/>
                </a:lnTo>
                <a:lnTo>
                  <a:pt x="412" y="168"/>
                </a:lnTo>
                <a:lnTo>
                  <a:pt x="396" y="154"/>
                </a:lnTo>
                <a:lnTo>
                  <a:pt x="380" y="142"/>
                </a:lnTo>
                <a:lnTo>
                  <a:pt x="364" y="132"/>
                </a:lnTo>
                <a:lnTo>
                  <a:pt x="348" y="124"/>
                </a:lnTo>
                <a:lnTo>
                  <a:pt x="332" y="118"/>
                </a:lnTo>
                <a:lnTo>
                  <a:pt x="314" y="112"/>
                </a:lnTo>
                <a:lnTo>
                  <a:pt x="296" y="108"/>
                </a:lnTo>
                <a:lnTo>
                  <a:pt x="276" y="108"/>
                </a:lnTo>
                <a:lnTo>
                  <a:pt x="276" y="108"/>
                </a:lnTo>
                <a:lnTo>
                  <a:pt x="260" y="108"/>
                </a:lnTo>
                <a:lnTo>
                  <a:pt x="244" y="112"/>
                </a:lnTo>
                <a:lnTo>
                  <a:pt x="228" y="116"/>
                </a:lnTo>
                <a:lnTo>
                  <a:pt x="214" y="120"/>
                </a:lnTo>
                <a:lnTo>
                  <a:pt x="200" y="128"/>
                </a:lnTo>
                <a:lnTo>
                  <a:pt x="188" y="136"/>
                </a:lnTo>
                <a:lnTo>
                  <a:pt x="176" y="146"/>
                </a:lnTo>
                <a:lnTo>
                  <a:pt x="166" y="156"/>
                </a:lnTo>
                <a:lnTo>
                  <a:pt x="156" y="168"/>
                </a:lnTo>
                <a:lnTo>
                  <a:pt x="148" y="180"/>
                </a:lnTo>
                <a:lnTo>
                  <a:pt x="140" y="194"/>
                </a:lnTo>
                <a:lnTo>
                  <a:pt x="134" y="208"/>
                </a:lnTo>
                <a:lnTo>
                  <a:pt x="130" y="224"/>
                </a:lnTo>
                <a:lnTo>
                  <a:pt x="126" y="240"/>
                </a:lnTo>
                <a:lnTo>
                  <a:pt x="124" y="256"/>
                </a:lnTo>
                <a:lnTo>
                  <a:pt x="122" y="272"/>
                </a:lnTo>
                <a:lnTo>
                  <a:pt x="122" y="274"/>
                </a:lnTo>
                <a:lnTo>
                  <a:pt x="122" y="274"/>
                </a:lnTo>
                <a:lnTo>
                  <a:pt x="124" y="292"/>
                </a:lnTo>
                <a:lnTo>
                  <a:pt x="126" y="308"/>
                </a:lnTo>
                <a:lnTo>
                  <a:pt x="128" y="324"/>
                </a:lnTo>
                <a:lnTo>
                  <a:pt x="134" y="338"/>
                </a:lnTo>
                <a:lnTo>
                  <a:pt x="140" y="352"/>
                </a:lnTo>
                <a:lnTo>
                  <a:pt x="148" y="366"/>
                </a:lnTo>
                <a:lnTo>
                  <a:pt x="156" y="380"/>
                </a:lnTo>
                <a:lnTo>
                  <a:pt x="166" y="392"/>
                </a:lnTo>
                <a:lnTo>
                  <a:pt x="176" y="402"/>
                </a:lnTo>
                <a:lnTo>
                  <a:pt x="188" y="412"/>
                </a:lnTo>
                <a:lnTo>
                  <a:pt x="200" y="420"/>
                </a:lnTo>
                <a:lnTo>
                  <a:pt x="214" y="428"/>
                </a:lnTo>
                <a:lnTo>
                  <a:pt x="228" y="432"/>
                </a:lnTo>
                <a:lnTo>
                  <a:pt x="244" y="438"/>
                </a:lnTo>
                <a:lnTo>
                  <a:pt x="260" y="440"/>
                </a:lnTo>
                <a:lnTo>
                  <a:pt x="276" y="440"/>
                </a:lnTo>
                <a:lnTo>
                  <a:pt x="276" y="440"/>
                </a:lnTo>
                <a:lnTo>
                  <a:pt x="298" y="440"/>
                </a:lnTo>
                <a:lnTo>
                  <a:pt x="318" y="436"/>
                </a:lnTo>
                <a:lnTo>
                  <a:pt x="336" y="430"/>
                </a:lnTo>
                <a:lnTo>
                  <a:pt x="352" y="424"/>
                </a:lnTo>
                <a:lnTo>
                  <a:pt x="368" y="414"/>
                </a:lnTo>
                <a:lnTo>
                  <a:pt x="384" y="404"/>
                </a:lnTo>
                <a:lnTo>
                  <a:pt x="416" y="378"/>
                </a:lnTo>
                <a:lnTo>
                  <a:pt x="490" y="454"/>
                </a:lnTo>
                <a:lnTo>
                  <a:pt x="490" y="454"/>
                </a:lnTo>
                <a:lnTo>
                  <a:pt x="468" y="474"/>
                </a:lnTo>
                <a:lnTo>
                  <a:pt x="446" y="492"/>
                </a:lnTo>
                <a:lnTo>
                  <a:pt x="424" y="508"/>
                </a:lnTo>
                <a:lnTo>
                  <a:pt x="398" y="522"/>
                </a:lnTo>
                <a:lnTo>
                  <a:pt x="372" y="534"/>
                </a:lnTo>
                <a:lnTo>
                  <a:pt x="342" y="542"/>
                </a:lnTo>
                <a:lnTo>
                  <a:pt x="308" y="546"/>
                </a:lnTo>
                <a:lnTo>
                  <a:pt x="272" y="548"/>
                </a:lnTo>
                <a:lnTo>
                  <a:pt x="272" y="548"/>
                </a:lnTo>
                <a:lnTo>
                  <a:pt x="244" y="546"/>
                </a:lnTo>
                <a:lnTo>
                  <a:pt x="216" y="542"/>
                </a:lnTo>
                <a:lnTo>
                  <a:pt x="190" y="536"/>
                </a:lnTo>
                <a:lnTo>
                  <a:pt x="164" y="526"/>
                </a:lnTo>
                <a:lnTo>
                  <a:pt x="140" y="516"/>
                </a:lnTo>
                <a:lnTo>
                  <a:pt x="118" y="502"/>
                </a:lnTo>
                <a:lnTo>
                  <a:pt x="98" y="486"/>
                </a:lnTo>
                <a:lnTo>
                  <a:pt x="78" y="468"/>
                </a:lnTo>
                <a:lnTo>
                  <a:pt x="60" y="450"/>
                </a:lnTo>
                <a:lnTo>
                  <a:pt x="46" y="428"/>
                </a:lnTo>
                <a:lnTo>
                  <a:pt x="32" y="406"/>
                </a:lnTo>
                <a:lnTo>
                  <a:pt x="22" y="382"/>
                </a:lnTo>
                <a:lnTo>
                  <a:pt x="12" y="358"/>
                </a:lnTo>
                <a:lnTo>
                  <a:pt x="6" y="332"/>
                </a:lnTo>
                <a:lnTo>
                  <a:pt x="2" y="304"/>
                </a:lnTo>
                <a:lnTo>
                  <a:pt x="0" y="276"/>
                </a:lnTo>
                <a:lnTo>
                  <a:pt x="0" y="27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1" name="Freeform 233"/>
          <p:cNvSpPr>
            <a:spLocks/>
          </p:cNvSpPr>
          <p:nvPr userDrawn="1"/>
        </p:nvSpPr>
        <p:spPr bwMode="auto">
          <a:xfrm>
            <a:off x="1974850" y="298450"/>
            <a:ext cx="598488" cy="711200"/>
          </a:xfrm>
          <a:custGeom>
            <a:avLst/>
            <a:gdLst>
              <a:gd name="T0" fmla="*/ 0 w 448"/>
              <a:gd name="T1" fmla="*/ 0 h 528"/>
              <a:gd name="T2" fmla="*/ 116 w 448"/>
              <a:gd name="T3" fmla="*/ 0 h 528"/>
              <a:gd name="T4" fmla="*/ 116 w 448"/>
              <a:gd name="T5" fmla="*/ 210 h 528"/>
              <a:gd name="T6" fmla="*/ 332 w 448"/>
              <a:gd name="T7" fmla="*/ 210 h 528"/>
              <a:gd name="T8" fmla="*/ 332 w 448"/>
              <a:gd name="T9" fmla="*/ 0 h 528"/>
              <a:gd name="T10" fmla="*/ 448 w 448"/>
              <a:gd name="T11" fmla="*/ 0 h 528"/>
              <a:gd name="T12" fmla="*/ 448 w 448"/>
              <a:gd name="T13" fmla="*/ 528 h 528"/>
              <a:gd name="T14" fmla="*/ 332 w 448"/>
              <a:gd name="T15" fmla="*/ 528 h 528"/>
              <a:gd name="T16" fmla="*/ 332 w 448"/>
              <a:gd name="T17" fmla="*/ 316 h 528"/>
              <a:gd name="T18" fmla="*/ 116 w 448"/>
              <a:gd name="T19" fmla="*/ 316 h 528"/>
              <a:gd name="T20" fmla="*/ 116 w 448"/>
              <a:gd name="T21" fmla="*/ 528 h 528"/>
              <a:gd name="T22" fmla="*/ 0 w 448"/>
              <a:gd name="T23" fmla="*/ 528 h 528"/>
              <a:gd name="T24" fmla="*/ 0 w 448"/>
              <a:gd name="T2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8" h="528">
                <a:moveTo>
                  <a:pt x="0" y="0"/>
                </a:moveTo>
                <a:lnTo>
                  <a:pt x="116" y="0"/>
                </a:lnTo>
                <a:lnTo>
                  <a:pt x="116" y="210"/>
                </a:lnTo>
                <a:lnTo>
                  <a:pt x="332" y="210"/>
                </a:lnTo>
                <a:lnTo>
                  <a:pt x="332" y="0"/>
                </a:lnTo>
                <a:lnTo>
                  <a:pt x="448" y="0"/>
                </a:lnTo>
                <a:lnTo>
                  <a:pt x="448" y="528"/>
                </a:lnTo>
                <a:lnTo>
                  <a:pt x="332" y="528"/>
                </a:lnTo>
                <a:lnTo>
                  <a:pt x="332" y="316"/>
                </a:lnTo>
                <a:lnTo>
                  <a:pt x="116" y="316"/>
                </a:lnTo>
                <a:lnTo>
                  <a:pt x="116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" name="Freeform 234"/>
          <p:cNvSpPr>
            <a:spLocks/>
          </p:cNvSpPr>
          <p:nvPr userDrawn="1"/>
        </p:nvSpPr>
        <p:spPr bwMode="auto">
          <a:xfrm>
            <a:off x="2733675" y="298450"/>
            <a:ext cx="541338" cy="711200"/>
          </a:xfrm>
          <a:custGeom>
            <a:avLst/>
            <a:gdLst>
              <a:gd name="T0" fmla="*/ 0 w 404"/>
              <a:gd name="T1" fmla="*/ 0 h 528"/>
              <a:gd name="T2" fmla="*/ 400 w 404"/>
              <a:gd name="T3" fmla="*/ 0 h 528"/>
              <a:gd name="T4" fmla="*/ 400 w 404"/>
              <a:gd name="T5" fmla="*/ 104 h 528"/>
              <a:gd name="T6" fmla="*/ 116 w 404"/>
              <a:gd name="T7" fmla="*/ 104 h 528"/>
              <a:gd name="T8" fmla="*/ 116 w 404"/>
              <a:gd name="T9" fmla="*/ 210 h 528"/>
              <a:gd name="T10" fmla="*/ 366 w 404"/>
              <a:gd name="T11" fmla="*/ 210 h 528"/>
              <a:gd name="T12" fmla="*/ 366 w 404"/>
              <a:gd name="T13" fmla="*/ 314 h 528"/>
              <a:gd name="T14" fmla="*/ 116 w 404"/>
              <a:gd name="T15" fmla="*/ 314 h 528"/>
              <a:gd name="T16" fmla="*/ 116 w 404"/>
              <a:gd name="T17" fmla="*/ 426 h 528"/>
              <a:gd name="T18" fmla="*/ 404 w 404"/>
              <a:gd name="T19" fmla="*/ 426 h 528"/>
              <a:gd name="T20" fmla="*/ 404 w 404"/>
              <a:gd name="T21" fmla="*/ 528 h 528"/>
              <a:gd name="T22" fmla="*/ 0 w 404"/>
              <a:gd name="T23" fmla="*/ 528 h 528"/>
              <a:gd name="T24" fmla="*/ 0 w 404"/>
              <a:gd name="T2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528">
                <a:moveTo>
                  <a:pt x="0" y="0"/>
                </a:moveTo>
                <a:lnTo>
                  <a:pt x="400" y="0"/>
                </a:lnTo>
                <a:lnTo>
                  <a:pt x="400" y="104"/>
                </a:lnTo>
                <a:lnTo>
                  <a:pt x="116" y="104"/>
                </a:lnTo>
                <a:lnTo>
                  <a:pt x="116" y="210"/>
                </a:lnTo>
                <a:lnTo>
                  <a:pt x="366" y="210"/>
                </a:lnTo>
                <a:lnTo>
                  <a:pt x="366" y="314"/>
                </a:lnTo>
                <a:lnTo>
                  <a:pt x="116" y="314"/>
                </a:lnTo>
                <a:lnTo>
                  <a:pt x="116" y="426"/>
                </a:lnTo>
                <a:lnTo>
                  <a:pt x="404" y="426"/>
                </a:lnTo>
                <a:lnTo>
                  <a:pt x="404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" name="Freeform 235"/>
          <p:cNvSpPr>
            <a:spLocks/>
          </p:cNvSpPr>
          <p:nvPr userDrawn="1"/>
        </p:nvSpPr>
        <p:spPr bwMode="auto">
          <a:xfrm>
            <a:off x="3408363" y="298450"/>
            <a:ext cx="708025" cy="711200"/>
          </a:xfrm>
          <a:custGeom>
            <a:avLst/>
            <a:gdLst>
              <a:gd name="T0" fmla="*/ 0 w 530"/>
              <a:gd name="T1" fmla="*/ 0 h 528"/>
              <a:gd name="T2" fmla="*/ 126 w 530"/>
              <a:gd name="T3" fmla="*/ 0 h 528"/>
              <a:gd name="T4" fmla="*/ 264 w 530"/>
              <a:gd name="T5" fmla="*/ 224 h 528"/>
              <a:gd name="T6" fmla="*/ 404 w 530"/>
              <a:gd name="T7" fmla="*/ 0 h 528"/>
              <a:gd name="T8" fmla="*/ 530 w 530"/>
              <a:gd name="T9" fmla="*/ 0 h 528"/>
              <a:gd name="T10" fmla="*/ 530 w 530"/>
              <a:gd name="T11" fmla="*/ 528 h 528"/>
              <a:gd name="T12" fmla="*/ 414 w 530"/>
              <a:gd name="T13" fmla="*/ 528 h 528"/>
              <a:gd name="T14" fmla="*/ 414 w 530"/>
              <a:gd name="T15" fmla="*/ 184 h 528"/>
              <a:gd name="T16" fmla="*/ 264 w 530"/>
              <a:gd name="T17" fmla="*/ 410 h 528"/>
              <a:gd name="T18" fmla="*/ 262 w 530"/>
              <a:gd name="T19" fmla="*/ 410 h 528"/>
              <a:gd name="T20" fmla="*/ 114 w 530"/>
              <a:gd name="T21" fmla="*/ 186 h 528"/>
              <a:gd name="T22" fmla="*/ 114 w 530"/>
              <a:gd name="T23" fmla="*/ 528 h 528"/>
              <a:gd name="T24" fmla="*/ 0 w 530"/>
              <a:gd name="T25" fmla="*/ 528 h 528"/>
              <a:gd name="T26" fmla="*/ 0 w 530"/>
              <a:gd name="T27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0" h="528">
                <a:moveTo>
                  <a:pt x="0" y="0"/>
                </a:moveTo>
                <a:lnTo>
                  <a:pt x="126" y="0"/>
                </a:lnTo>
                <a:lnTo>
                  <a:pt x="264" y="224"/>
                </a:lnTo>
                <a:lnTo>
                  <a:pt x="404" y="0"/>
                </a:lnTo>
                <a:lnTo>
                  <a:pt x="530" y="0"/>
                </a:lnTo>
                <a:lnTo>
                  <a:pt x="530" y="528"/>
                </a:lnTo>
                <a:lnTo>
                  <a:pt x="414" y="528"/>
                </a:lnTo>
                <a:lnTo>
                  <a:pt x="414" y="184"/>
                </a:lnTo>
                <a:lnTo>
                  <a:pt x="264" y="410"/>
                </a:lnTo>
                <a:lnTo>
                  <a:pt x="262" y="410"/>
                </a:lnTo>
                <a:lnTo>
                  <a:pt x="114" y="186"/>
                </a:lnTo>
                <a:lnTo>
                  <a:pt x="114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4" name="Rectangle 236"/>
          <p:cNvSpPr>
            <a:spLocks noChangeArrowheads="1"/>
          </p:cNvSpPr>
          <p:nvPr userDrawn="1"/>
        </p:nvSpPr>
        <p:spPr bwMode="auto">
          <a:xfrm>
            <a:off x="4279900" y="298450"/>
            <a:ext cx="157163" cy="711200"/>
          </a:xfrm>
          <a:prstGeom prst="rect">
            <a:avLst/>
          </a:pr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5" name="Freeform 237"/>
          <p:cNvSpPr>
            <a:spLocks/>
          </p:cNvSpPr>
          <p:nvPr userDrawn="1"/>
        </p:nvSpPr>
        <p:spPr bwMode="auto">
          <a:xfrm>
            <a:off x="4546600" y="288925"/>
            <a:ext cx="560388" cy="731838"/>
          </a:xfrm>
          <a:custGeom>
            <a:avLst/>
            <a:gdLst>
              <a:gd name="T0" fmla="*/ 68 w 418"/>
              <a:gd name="T1" fmla="*/ 378 h 544"/>
              <a:gd name="T2" fmla="*/ 124 w 418"/>
              <a:gd name="T3" fmla="*/ 414 h 544"/>
              <a:gd name="T4" fmla="*/ 184 w 418"/>
              <a:gd name="T5" fmla="*/ 438 h 544"/>
              <a:gd name="T6" fmla="*/ 226 w 418"/>
              <a:gd name="T7" fmla="*/ 442 h 544"/>
              <a:gd name="T8" fmla="*/ 272 w 418"/>
              <a:gd name="T9" fmla="*/ 434 h 544"/>
              <a:gd name="T10" fmla="*/ 298 w 418"/>
              <a:gd name="T11" fmla="*/ 412 h 544"/>
              <a:gd name="T12" fmla="*/ 304 w 418"/>
              <a:gd name="T13" fmla="*/ 390 h 544"/>
              <a:gd name="T14" fmla="*/ 300 w 418"/>
              <a:gd name="T15" fmla="*/ 370 h 544"/>
              <a:gd name="T16" fmla="*/ 270 w 418"/>
              <a:gd name="T17" fmla="*/ 346 h 544"/>
              <a:gd name="T18" fmla="*/ 196 w 418"/>
              <a:gd name="T19" fmla="*/ 322 h 544"/>
              <a:gd name="T20" fmla="*/ 124 w 418"/>
              <a:gd name="T21" fmla="*/ 300 h 544"/>
              <a:gd name="T22" fmla="*/ 70 w 418"/>
              <a:gd name="T23" fmla="*/ 272 h 544"/>
              <a:gd name="T24" fmla="*/ 40 w 418"/>
              <a:gd name="T25" fmla="*/ 240 h 544"/>
              <a:gd name="T26" fmla="*/ 24 w 418"/>
              <a:gd name="T27" fmla="*/ 198 h 544"/>
              <a:gd name="T28" fmla="*/ 22 w 418"/>
              <a:gd name="T29" fmla="*/ 160 h 544"/>
              <a:gd name="T30" fmla="*/ 24 w 418"/>
              <a:gd name="T31" fmla="*/ 126 h 544"/>
              <a:gd name="T32" fmla="*/ 42 w 418"/>
              <a:gd name="T33" fmla="*/ 80 h 544"/>
              <a:gd name="T34" fmla="*/ 74 w 418"/>
              <a:gd name="T35" fmla="*/ 44 h 544"/>
              <a:gd name="T36" fmla="*/ 116 w 418"/>
              <a:gd name="T37" fmla="*/ 18 h 544"/>
              <a:gd name="T38" fmla="*/ 168 w 418"/>
              <a:gd name="T39" fmla="*/ 2 h 544"/>
              <a:gd name="T40" fmla="*/ 206 w 418"/>
              <a:gd name="T41" fmla="*/ 0 h 544"/>
              <a:gd name="T42" fmla="*/ 288 w 418"/>
              <a:gd name="T43" fmla="*/ 10 h 544"/>
              <a:gd name="T44" fmla="*/ 360 w 418"/>
              <a:gd name="T45" fmla="*/ 38 h 544"/>
              <a:gd name="T46" fmla="*/ 342 w 418"/>
              <a:gd name="T47" fmla="*/ 156 h 544"/>
              <a:gd name="T48" fmla="*/ 290 w 418"/>
              <a:gd name="T49" fmla="*/ 124 h 544"/>
              <a:gd name="T50" fmla="*/ 238 w 418"/>
              <a:gd name="T51" fmla="*/ 106 h 544"/>
              <a:gd name="T52" fmla="*/ 206 w 418"/>
              <a:gd name="T53" fmla="*/ 102 h 544"/>
              <a:gd name="T54" fmla="*/ 164 w 418"/>
              <a:gd name="T55" fmla="*/ 110 h 544"/>
              <a:gd name="T56" fmla="*/ 142 w 418"/>
              <a:gd name="T57" fmla="*/ 130 h 544"/>
              <a:gd name="T58" fmla="*/ 138 w 418"/>
              <a:gd name="T59" fmla="*/ 150 h 544"/>
              <a:gd name="T60" fmla="*/ 142 w 418"/>
              <a:gd name="T61" fmla="*/ 172 h 544"/>
              <a:gd name="T62" fmla="*/ 174 w 418"/>
              <a:gd name="T63" fmla="*/ 196 h 544"/>
              <a:gd name="T64" fmla="*/ 252 w 418"/>
              <a:gd name="T65" fmla="*/ 220 h 544"/>
              <a:gd name="T66" fmla="*/ 352 w 418"/>
              <a:gd name="T67" fmla="*/ 258 h 544"/>
              <a:gd name="T68" fmla="*/ 386 w 418"/>
              <a:gd name="T69" fmla="*/ 284 h 544"/>
              <a:gd name="T70" fmla="*/ 408 w 418"/>
              <a:gd name="T71" fmla="*/ 320 h 544"/>
              <a:gd name="T72" fmla="*/ 418 w 418"/>
              <a:gd name="T73" fmla="*/ 362 h 544"/>
              <a:gd name="T74" fmla="*/ 418 w 418"/>
              <a:gd name="T75" fmla="*/ 380 h 544"/>
              <a:gd name="T76" fmla="*/ 410 w 418"/>
              <a:gd name="T77" fmla="*/ 434 h 544"/>
              <a:gd name="T78" fmla="*/ 388 w 418"/>
              <a:gd name="T79" fmla="*/ 478 h 544"/>
              <a:gd name="T80" fmla="*/ 352 w 418"/>
              <a:gd name="T81" fmla="*/ 512 h 544"/>
              <a:gd name="T82" fmla="*/ 304 w 418"/>
              <a:gd name="T83" fmla="*/ 534 h 544"/>
              <a:gd name="T84" fmla="*/ 246 w 418"/>
              <a:gd name="T85" fmla="*/ 544 h 544"/>
              <a:gd name="T86" fmla="*/ 194 w 418"/>
              <a:gd name="T87" fmla="*/ 544 h 544"/>
              <a:gd name="T88" fmla="*/ 106 w 418"/>
              <a:gd name="T89" fmla="*/ 524 h 544"/>
              <a:gd name="T90" fmla="*/ 24 w 418"/>
              <a:gd name="T91" fmla="*/ 48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8" h="544">
                <a:moveTo>
                  <a:pt x="0" y="460"/>
                </a:moveTo>
                <a:lnTo>
                  <a:pt x="68" y="378"/>
                </a:lnTo>
                <a:lnTo>
                  <a:pt x="68" y="378"/>
                </a:lnTo>
                <a:lnTo>
                  <a:pt x="86" y="392"/>
                </a:lnTo>
                <a:lnTo>
                  <a:pt x="106" y="404"/>
                </a:lnTo>
                <a:lnTo>
                  <a:pt x="124" y="414"/>
                </a:lnTo>
                <a:lnTo>
                  <a:pt x="144" y="424"/>
                </a:lnTo>
                <a:lnTo>
                  <a:pt x="162" y="432"/>
                </a:lnTo>
                <a:lnTo>
                  <a:pt x="184" y="438"/>
                </a:lnTo>
                <a:lnTo>
                  <a:pt x="204" y="440"/>
                </a:lnTo>
                <a:lnTo>
                  <a:pt x="226" y="442"/>
                </a:lnTo>
                <a:lnTo>
                  <a:pt x="226" y="442"/>
                </a:lnTo>
                <a:lnTo>
                  <a:pt x="244" y="440"/>
                </a:lnTo>
                <a:lnTo>
                  <a:pt x="258" y="438"/>
                </a:lnTo>
                <a:lnTo>
                  <a:pt x="272" y="434"/>
                </a:lnTo>
                <a:lnTo>
                  <a:pt x="284" y="428"/>
                </a:lnTo>
                <a:lnTo>
                  <a:pt x="292" y="422"/>
                </a:lnTo>
                <a:lnTo>
                  <a:pt x="298" y="412"/>
                </a:lnTo>
                <a:lnTo>
                  <a:pt x="302" y="402"/>
                </a:lnTo>
                <a:lnTo>
                  <a:pt x="304" y="392"/>
                </a:lnTo>
                <a:lnTo>
                  <a:pt x="304" y="390"/>
                </a:lnTo>
                <a:lnTo>
                  <a:pt x="304" y="390"/>
                </a:lnTo>
                <a:lnTo>
                  <a:pt x="302" y="380"/>
                </a:lnTo>
                <a:lnTo>
                  <a:pt x="300" y="370"/>
                </a:lnTo>
                <a:lnTo>
                  <a:pt x="292" y="362"/>
                </a:lnTo>
                <a:lnTo>
                  <a:pt x="284" y="354"/>
                </a:lnTo>
                <a:lnTo>
                  <a:pt x="270" y="346"/>
                </a:lnTo>
                <a:lnTo>
                  <a:pt x="250" y="338"/>
                </a:lnTo>
                <a:lnTo>
                  <a:pt x="226" y="332"/>
                </a:lnTo>
                <a:lnTo>
                  <a:pt x="196" y="322"/>
                </a:lnTo>
                <a:lnTo>
                  <a:pt x="196" y="322"/>
                </a:lnTo>
                <a:lnTo>
                  <a:pt x="158" y="312"/>
                </a:lnTo>
                <a:lnTo>
                  <a:pt x="124" y="300"/>
                </a:lnTo>
                <a:lnTo>
                  <a:pt x="94" y="288"/>
                </a:lnTo>
                <a:lnTo>
                  <a:pt x="82" y="280"/>
                </a:lnTo>
                <a:lnTo>
                  <a:pt x="70" y="272"/>
                </a:lnTo>
                <a:lnTo>
                  <a:pt x="58" y="262"/>
                </a:lnTo>
                <a:lnTo>
                  <a:pt x="48" y="252"/>
                </a:lnTo>
                <a:lnTo>
                  <a:pt x="40" y="240"/>
                </a:lnTo>
                <a:lnTo>
                  <a:pt x="34" y="226"/>
                </a:lnTo>
                <a:lnTo>
                  <a:pt x="28" y="212"/>
                </a:lnTo>
                <a:lnTo>
                  <a:pt x="24" y="198"/>
                </a:lnTo>
                <a:lnTo>
                  <a:pt x="22" y="180"/>
                </a:lnTo>
                <a:lnTo>
                  <a:pt x="22" y="162"/>
                </a:lnTo>
                <a:lnTo>
                  <a:pt x="22" y="160"/>
                </a:lnTo>
                <a:lnTo>
                  <a:pt x="22" y="160"/>
                </a:lnTo>
                <a:lnTo>
                  <a:pt x="22" y="142"/>
                </a:lnTo>
                <a:lnTo>
                  <a:pt x="24" y="126"/>
                </a:lnTo>
                <a:lnTo>
                  <a:pt x="30" y="110"/>
                </a:lnTo>
                <a:lnTo>
                  <a:pt x="36" y="94"/>
                </a:lnTo>
                <a:lnTo>
                  <a:pt x="42" y="80"/>
                </a:lnTo>
                <a:lnTo>
                  <a:pt x="52" y="66"/>
                </a:lnTo>
                <a:lnTo>
                  <a:pt x="62" y="54"/>
                </a:lnTo>
                <a:lnTo>
                  <a:pt x="74" y="44"/>
                </a:lnTo>
                <a:lnTo>
                  <a:pt x="86" y="34"/>
                </a:lnTo>
                <a:lnTo>
                  <a:pt x="100" y="26"/>
                </a:lnTo>
                <a:lnTo>
                  <a:pt x="116" y="18"/>
                </a:lnTo>
                <a:lnTo>
                  <a:pt x="132" y="12"/>
                </a:lnTo>
                <a:lnTo>
                  <a:pt x="150" y="6"/>
                </a:lnTo>
                <a:lnTo>
                  <a:pt x="168" y="2"/>
                </a:lnTo>
                <a:lnTo>
                  <a:pt x="186" y="0"/>
                </a:lnTo>
                <a:lnTo>
                  <a:pt x="206" y="0"/>
                </a:lnTo>
                <a:lnTo>
                  <a:pt x="206" y="0"/>
                </a:lnTo>
                <a:lnTo>
                  <a:pt x="234" y="2"/>
                </a:lnTo>
                <a:lnTo>
                  <a:pt x="262" y="4"/>
                </a:lnTo>
                <a:lnTo>
                  <a:pt x="288" y="10"/>
                </a:lnTo>
                <a:lnTo>
                  <a:pt x="314" y="18"/>
                </a:lnTo>
                <a:lnTo>
                  <a:pt x="338" y="28"/>
                </a:lnTo>
                <a:lnTo>
                  <a:pt x="360" y="38"/>
                </a:lnTo>
                <a:lnTo>
                  <a:pt x="382" y="52"/>
                </a:lnTo>
                <a:lnTo>
                  <a:pt x="404" y="68"/>
                </a:lnTo>
                <a:lnTo>
                  <a:pt x="342" y="156"/>
                </a:lnTo>
                <a:lnTo>
                  <a:pt x="342" y="156"/>
                </a:lnTo>
                <a:lnTo>
                  <a:pt x="308" y="134"/>
                </a:lnTo>
                <a:lnTo>
                  <a:pt x="290" y="124"/>
                </a:lnTo>
                <a:lnTo>
                  <a:pt x="272" y="116"/>
                </a:lnTo>
                <a:lnTo>
                  <a:pt x="256" y="110"/>
                </a:lnTo>
                <a:lnTo>
                  <a:pt x="238" y="106"/>
                </a:lnTo>
                <a:lnTo>
                  <a:pt x="222" y="104"/>
                </a:lnTo>
                <a:lnTo>
                  <a:pt x="206" y="102"/>
                </a:lnTo>
                <a:lnTo>
                  <a:pt x="206" y="102"/>
                </a:lnTo>
                <a:lnTo>
                  <a:pt x="190" y="104"/>
                </a:lnTo>
                <a:lnTo>
                  <a:pt x="176" y="106"/>
                </a:lnTo>
                <a:lnTo>
                  <a:pt x="164" y="110"/>
                </a:lnTo>
                <a:lnTo>
                  <a:pt x="154" y="116"/>
                </a:lnTo>
                <a:lnTo>
                  <a:pt x="146" y="124"/>
                </a:lnTo>
                <a:lnTo>
                  <a:pt x="142" y="130"/>
                </a:lnTo>
                <a:lnTo>
                  <a:pt x="138" y="140"/>
                </a:lnTo>
                <a:lnTo>
                  <a:pt x="138" y="148"/>
                </a:lnTo>
                <a:lnTo>
                  <a:pt x="138" y="150"/>
                </a:lnTo>
                <a:lnTo>
                  <a:pt x="138" y="150"/>
                </a:lnTo>
                <a:lnTo>
                  <a:pt x="138" y="162"/>
                </a:lnTo>
                <a:lnTo>
                  <a:pt x="142" y="172"/>
                </a:lnTo>
                <a:lnTo>
                  <a:pt x="150" y="182"/>
                </a:lnTo>
                <a:lnTo>
                  <a:pt x="160" y="190"/>
                </a:lnTo>
                <a:lnTo>
                  <a:pt x="174" y="196"/>
                </a:lnTo>
                <a:lnTo>
                  <a:pt x="194" y="204"/>
                </a:lnTo>
                <a:lnTo>
                  <a:pt x="252" y="220"/>
                </a:lnTo>
                <a:lnTo>
                  <a:pt x="252" y="220"/>
                </a:lnTo>
                <a:lnTo>
                  <a:pt x="290" y="232"/>
                </a:lnTo>
                <a:lnTo>
                  <a:pt x="322" y="244"/>
                </a:lnTo>
                <a:lnTo>
                  <a:pt x="352" y="258"/>
                </a:lnTo>
                <a:lnTo>
                  <a:pt x="364" y="266"/>
                </a:lnTo>
                <a:lnTo>
                  <a:pt x="376" y="276"/>
                </a:lnTo>
                <a:lnTo>
                  <a:pt x="386" y="284"/>
                </a:lnTo>
                <a:lnTo>
                  <a:pt x="394" y="296"/>
                </a:lnTo>
                <a:lnTo>
                  <a:pt x="402" y="306"/>
                </a:lnTo>
                <a:lnTo>
                  <a:pt x="408" y="320"/>
                </a:lnTo>
                <a:lnTo>
                  <a:pt x="412" y="332"/>
                </a:lnTo>
                <a:lnTo>
                  <a:pt x="416" y="346"/>
                </a:lnTo>
                <a:lnTo>
                  <a:pt x="418" y="362"/>
                </a:lnTo>
                <a:lnTo>
                  <a:pt x="418" y="378"/>
                </a:lnTo>
                <a:lnTo>
                  <a:pt x="418" y="380"/>
                </a:lnTo>
                <a:lnTo>
                  <a:pt x="418" y="380"/>
                </a:lnTo>
                <a:lnTo>
                  <a:pt x="418" y="400"/>
                </a:lnTo>
                <a:lnTo>
                  <a:pt x="416" y="418"/>
                </a:lnTo>
                <a:lnTo>
                  <a:pt x="410" y="434"/>
                </a:lnTo>
                <a:lnTo>
                  <a:pt x="404" y="450"/>
                </a:lnTo>
                <a:lnTo>
                  <a:pt x="396" y="464"/>
                </a:lnTo>
                <a:lnTo>
                  <a:pt x="388" y="478"/>
                </a:lnTo>
                <a:lnTo>
                  <a:pt x="376" y="490"/>
                </a:lnTo>
                <a:lnTo>
                  <a:pt x="364" y="502"/>
                </a:lnTo>
                <a:lnTo>
                  <a:pt x="352" y="512"/>
                </a:lnTo>
                <a:lnTo>
                  <a:pt x="336" y="520"/>
                </a:lnTo>
                <a:lnTo>
                  <a:pt x="320" y="528"/>
                </a:lnTo>
                <a:lnTo>
                  <a:pt x="304" y="534"/>
                </a:lnTo>
                <a:lnTo>
                  <a:pt x="286" y="538"/>
                </a:lnTo>
                <a:lnTo>
                  <a:pt x="266" y="542"/>
                </a:lnTo>
                <a:lnTo>
                  <a:pt x="246" y="544"/>
                </a:lnTo>
                <a:lnTo>
                  <a:pt x="224" y="544"/>
                </a:lnTo>
                <a:lnTo>
                  <a:pt x="224" y="544"/>
                </a:lnTo>
                <a:lnTo>
                  <a:pt x="194" y="544"/>
                </a:lnTo>
                <a:lnTo>
                  <a:pt x="164" y="540"/>
                </a:lnTo>
                <a:lnTo>
                  <a:pt x="136" y="532"/>
                </a:lnTo>
                <a:lnTo>
                  <a:pt x="106" y="524"/>
                </a:lnTo>
                <a:lnTo>
                  <a:pt x="78" y="512"/>
                </a:lnTo>
                <a:lnTo>
                  <a:pt x="50" y="496"/>
                </a:lnTo>
                <a:lnTo>
                  <a:pt x="24" y="480"/>
                </a:lnTo>
                <a:lnTo>
                  <a:pt x="0" y="460"/>
                </a:lnTo>
                <a:lnTo>
                  <a:pt x="0" y="46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6" name="Freeform 238"/>
          <p:cNvSpPr>
            <a:spLocks/>
          </p:cNvSpPr>
          <p:nvPr userDrawn="1"/>
        </p:nvSpPr>
        <p:spPr bwMode="auto">
          <a:xfrm>
            <a:off x="5173663" y="298450"/>
            <a:ext cx="585787" cy="711200"/>
          </a:xfrm>
          <a:custGeom>
            <a:avLst/>
            <a:gdLst>
              <a:gd name="T0" fmla="*/ 160 w 438"/>
              <a:gd name="T1" fmla="*/ 106 h 528"/>
              <a:gd name="T2" fmla="*/ 0 w 438"/>
              <a:gd name="T3" fmla="*/ 106 h 528"/>
              <a:gd name="T4" fmla="*/ 0 w 438"/>
              <a:gd name="T5" fmla="*/ 0 h 528"/>
              <a:gd name="T6" fmla="*/ 438 w 438"/>
              <a:gd name="T7" fmla="*/ 0 h 528"/>
              <a:gd name="T8" fmla="*/ 438 w 438"/>
              <a:gd name="T9" fmla="*/ 106 h 528"/>
              <a:gd name="T10" fmla="*/ 276 w 438"/>
              <a:gd name="T11" fmla="*/ 106 h 528"/>
              <a:gd name="T12" fmla="*/ 276 w 438"/>
              <a:gd name="T13" fmla="*/ 528 h 528"/>
              <a:gd name="T14" fmla="*/ 160 w 438"/>
              <a:gd name="T15" fmla="*/ 528 h 528"/>
              <a:gd name="T16" fmla="*/ 160 w 438"/>
              <a:gd name="T17" fmla="*/ 10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528">
                <a:moveTo>
                  <a:pt x="160" y="106"/>
                </a:moveTo>
                <a:lnTo>
                  <a:pt x="0" y="106"/>
                </a:lnTo>
                <a:lnTo>
                  <a:pt x="0" y="0"/>
                </a:lnTo>
                <a:lnTo>
                  <a:pt x="438" y="0"/>
                </a:lnTo>
                <a:lnTo>
                  <a:pt x="438" y="106"/>
                </a:lnTo>
                <a:lnTo>
                  <a:pt x="276" y="106"/>
                </a:lnTo>
                <a:lnTo>
                  <a:pt x="276" y="528"/>
                </a:lnTo>
                <a:lnTo>
                  <a:pt x="160" y="528"/>
                </a:lnTo>
                <a:lnTo>
                  <a:pt x="160" y="106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8" name="Freeform 239"/>
          <p:cNvSpPr>
            <a:spLocks/>
          </p:cNvSpPr>
          <p:nvPr userDrawn="1"/>
        </p:nvSpPr>
        <p:spPr bwMode="auto">
          <a:xfrm>
            <a:off x="5849938" y="298450"/>
            <a:ext cx="612775" cy="711200"/>
          </a:xfrm>
          <a:custGeom>
            <a:avLst/>
            <a:gdLst>
              <a:gd name="T0" fmla="*/ 0 w 458"/>
              <a:gd name="T1" fmla="*/ 0 h 528"/>
              <a:gd name="T2" fmla="*/ 242 w 458"/>
              <a:gd name="T3" fmla="*/ 0 h 528"/>
              <a:gd name="T4" fmla="*/ 242 w 458"/>
              <a:gd name="T5" fmla="*/ 0 h 528"/>
              <a:gd name="T6" fmla="*/ 268 w 458"/>
              <a:gd name="T7" fmla="*/ 0 h 528"/>
              <a:gd name="T8" fmla="*/ 290 w 458"/>
              <a:gd name="T9" fmla="*/ 4 h 528"/>
              <a:gd name="T10" fmla="*/ 312 w 458"/>
              <a:gd name="T11" fmla="*/ 8 h 528"/>
              <a:gd name="T12" fmla="*/ 332 w 458"/>
              <a:gd name="T13" fmla="*/ 14 h 528"/>
              <a:gd name="T14" fmla="*/ 350 w 458"/>
              <a:gd name="T15" fmla="*/ 22 h 528"/>
              <a:gd name="T16" fmla="*/ 368 w 458"/>
              <a:gd name="T17" fmla="*/ 30 h 528"/>
              <a:gd name="T18" fmla="*/ 382 w 458"/>
              <a:gd name="T19" fmla="*/ 40 h 528"/>
              <a:gd name="T20" fmla="*/ 396 w 458"/>
              <a:gd name="T21" fmla="*/ 54 h 528"/>
              <a:gd name="T22" fmla="*/ 396 w 458"/>
              <a:gd name="T23" fmla="*/ 54 h 528"/>
              <a:gd name="T24" fmla="*/ 408 w 458"/>
              <a:gd name="T25" fmla="*/ 64 h 528"/>
              <a:gd name="T26" fmla="*/ 416 w 458"/>
              <a:gd name="T27" fmla="*/ 78 h 528"/>
              <a:gd name="T28" fmla="*/ 424 w 458"/>
              <a:gd name="T29" fmla="*/ 92 h 528"/>
              <a:gd name="T30" fmla="*/ 430 w 458"/>
              <a:gd name="T31" fmla="*/ 106 h 528"/>
              <a:gd name="T32" fmla="*/ 436 w 458"/>
              <a:gd name="T33" fmla="*/ 122 h 528"/>
              <a:gd name="T34" fmla="*/ 440 w 458"/>
              <a:gd name="T35" fmla="*/ 138 h 528"/>
              <a:gd name="T36" fmla="*/ 442 w 458"/>
              <a:gd name="T37" fmla="*/ 156 h 528"/>
              <a:gd name="T38" fmla="*/ 442 w 458"/>
              <a:gd name="T39" fmla="*/ 174 h 528"/>
              <a:gd name="T40" fmla="*/ 442 w 458"/>
              <a:gd name="T41" fmla="*/ 176 h 528"/>
              <a:gd name="T42" fmla="*/ 442 w 458"/>
              <a:gd name="T43" fmla="*/ 176 h 528"/>
              <a:gd name="T44" fmla="*/ 440 w 458"/>
              <a:gd name="T45" fmla="*/ 206 h 528"/>
              <a:gd name="T46" fmla="*/ 434 w 458"/>
              <a:gd name="T47" fmla="*/ 234 h 528"/>
              <a:gd name="T48" fmla="*/ 424 w 458"/>
              <a:gd name="T49" fmla="*/ 258 h 528"/>
              <a:gd name="T50" fmla="*/ 410 w 458"/>
              <a:gd name="T51" fmla="*/ 280 h 528"/>
              <a:gd name="T52" fmla="*/ 394 w 458"/>
              <a:gd name="T53" fmla="*/ 300 h 528"/>
              <a:gd name="T54" fmla="*/ 374 w 458"/>
              <a:gd name="T55" fmla="*/ 316 h 528"/>
              <a:gd name="T56" fmla="*/ 352 w 458"/>
              <a:gd name="T57" fmla="*/ 330 h 528"/>
              <a:gd name="T58" fmla="*/ 328 w 458"/>
              <a:gd name="T59" fmla="*/ 340 h 528"/>
              <a:gd name="T60" fmla="*/ 458 w 458"/>
              <a:gd name="T61" fmla="*/ 528 h 528"/>
              <a:gd name="T62" fmla="*/ 322 w 458"/>
              <a:gd name="T63" fmla="*/ 528 h 528"/>
              <a:gd name="T64" fmla="*/ 208 w 458"/>
              <a:gd name="T65" fmla="*/ 360 h 528"/>
              <a:gd name="T66" fmla="*/ 118 w 458"/>
              <a:gd name="T67" fmla="*/ 360 h 528"/>
              <a:gd name="T68" fmla="*/ 118 w 458"/>
              <a:gd name="T69" fmla="*/ 528 h 528"/>
              <a:gd name="T70" fmla="*/ 0 w 458"/>
              <a:gd name="T71" fmla="*/ 528 h 528"/>
              <a:gd name="T72" fmla="*/ 0 w 458"/>
              <a:gd name="T7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8" h="528">
                <a:moveTo>
                  <a:pt x="0" y="0"/>
                </a:moveTo>
                <a:lnTo>
                  <a:pt x="242" y="0"/>
                </a:lnTo>
                <a:lnTo>
                  <a:pt x="242" y="0"/>
                </a:lnTo>
                <a:lnTo>
                  <a:pt x="268" y="0"/>
                </a:lnTo>
                <a:lnTo>
                  <a:pt x="290" y="4"/>
                </a:lnTo>
                <a:lnTo>
                  <a:pt x="312" y="8"/>
                </a:lnTo>
                <a:lnTo>
                  <a:pt x="332" y="14"/>
                </a:lnTo>
                <a:lnTo>
                  <a:pt x="350" y="22"/>
                </a:lnTo>
                <a:lnTo>
                  <a:pt x="368" y="30"/>
                </a:lnTo>
                <a:lnTo>
                  <a:pt x="382" y="40"/>
                </a:lnTo>
                <a:lnTo>
                  <a:pt x="396" y="54"/>
                </a:lnTo>
                <a:lnTo>
                  <a:pt x="396" y="54"/>
                </a:lnTo>
                <a:lnTo>
                  <a:pt x="408" y="64"/>
                </a:lnTo>
                <a:lnTo>
                  <a:pt x="416" y="78"/>
                </a:lnTo>
                <a:lnTo>
                  <a:pt x="424" y="92"/>
                </a:lnTo>
                <a:lnTo>
                  <a:pt x="430" y="106"/>
                </a:lnTo>
                <a:lnTo>
                  <a:pt x="436" y="122"/>
                </a:lnTo>
                <a:lnTo>
                  <a:pt x="440" y="138"/>
                </a:lnTo>
                <a:lnTo>
                  <a:pt x="442" y="156"/>
                </a:lnTo>
                <a:lnTo>
                  <a:pt x="442" y="174"/>
                </a:lnTo>
                <a:lnTo>
                  <a:pt x="442" y="176"/>
                </a:lnTo>
                <a:lnTo>
                  <a:pt x="442" y="176"/>
                </a:lnTo>
                <a:lnTo>
                  <a:pt x="440" y="206"/>
                </a:lnTo>
                <a:lnTo>
                  <a:pt x="434" y="234"/>
                </a:lnTo>
                <a:lnTo>
                  <a:pt x="424" y="258"/>
                </a:lnTo>
                <a:lnTo>
                  <a:pt x="410" y="280"/>
                </a:lnTo>
                <a:lnTo>
                  <a:pt x="394" y="300"/>
                </a:lnTo>
                <a:lnTo>
                  <a:pt x="374" y="316"/>
                </a:lnTo>
                <a:lnTo>
                  <a:pt x="352" y="330"/>
                </a:lnTo>
                <a:lnTo>
                  <a:pt x="328" y="340"/>
                </a:lnTo>
                <a:lnTo>
                  <a:pt x="458" y="528"/>
                </a:lnTo>
                <a:lnTo>
                  <a:pt x="322" y="528"/>
                </a:lnTo>
                <a:lnTo>
                  <a:pt x="208" y="360"/>
                </a:lnTo>
                <a:lnTo>
                  <a:pt x="118" y="360"/>
                </a:lnTo>
                <a:lnTo>
                  <a:pt x="118" y="528"/>
                </a:lnTo>
                <a:lnTo>
                  <a:pt x="0" y="528"/>
                </a:lnTo>
                <a:lnTo>
                  <a:pt x="0" y="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9" name="Freeform 240"/>
          <p:cNvSpPr>
            <a:spLocks/>
          </p:cNvSpPr>
          <p:nvPr userDrawn="1"/>
        </p:nvSpPr>
        <p:spPr bwMode="auto">
          <a:xfrm>
            <a:off x="6007100" y="439738"/>
            <a:ext cx="276225" cy="203200"/>
          </a:xfrm>
          <a:custGeom>
            <a:avLst/>
            <a:gdLst>
              <a:gd name="T0" fmla="*/ 118 w 206"/>
              <a:gd name="T1" fmla="*/ 152 h 152"/>
              <a:gd name="T2" fmla="*/ 118 w 206"/>
              <a:gd name="T3" fmla="*/ 152 h 152"/>
              <a:gd name="T4" fmla="*/ 138 w 206"/>
              <a:gd name="T5" fmla="*/ 152 h 152"/>
              <a:gd name="T6" fmla="*/ 154 w 206"/>
              <a:gd name="T7" fmla="*/ 148 h 152"/>
              <a:gd name="T8" fmla="*/ 170 w 206"/>
              <a:gd name="T9" fmla="*/ 140 h 152"/>
              <a:gd name="T10" fmla="*/ 182 w 206"/>
              <a:gd name="T11" fmla="*/ 132 h 152"/>
              <a:gd name="T12" fmla="*/ 192 w 206"/>
              <a:gd name="T13" fmla="*/ 122 h 152"/>
              <a:gd name="T14" fmla="*/ 200 w 206"/>
              <a:gd name="T15" fmla="*/ 108 h 152"/>
              <a:gd name="T16" fmla="*/ 204 w 206"/>
              <a:gd name="T17" fmla="*/ 94 h 152"/>
              <a:gd name="T18" fmla="*/ 206 w 206"/>
              <a:gd name="T19" fmla="*/ 78 h 152"/>
              <a:gd name="T20" fmla="*/ 206 w 206"/>
              <a:gd name="T21" fmla="*/ 76 h 152"/>
              <a:gd name="T22" fmla="*/ 206 w 206"/>
              <a:gd name="T23" fmla="*/ 76 h 152"/>
              <a:gd name="T24" fmla="*/ 204 w 206"/>
              <a:gd name="T25" fmla="*/ 58 h 152"/>
              <a:gd name="T26" fmla="*/ 200 w 206"/>
              <a:gd name="T27" fmla="*/ 44 h 152"/>
              <a:gd name="T28" fmla="*/ 192 w 206"/>
              <a:gd name="T29" fmla="*/ 30 h 152"/>
              <a:gd name="T30" fmla="*/ 182 w 206"/>
              <a:gd name="T31" fmla="*/ 20 h 152"/>
              <a:gd name="T32" fmla="*/ 168 w 206"/>
              <a:gd name="T33" fmla="*/ 12 h 152"/>
              <a:gd name="T34" fmla="*/ 152 w 206"/>
              <a:gd name="T35" fmla="*/ 6 h 152"/>
              <a:gd name="T36" fmla="*/ 134 w 206"/>
              <a:gd name="T37" fmla="*/ 2 h 152"/>
              <a:gd name="T38" fmla="*/ 114 w 206"/>
              <a:gd name="T39" fmla="*/ 0 h 152"/>
              <a:gd name="T40" fmla="*/ 0 w 206"/>
              <a:gd name="T41" fmla="*/ 0 h 152"/>
              <a:gd name="T42" fmla="*/ 0 w 206"/>
              <a:gd name="T43" fmla="*/ 152 h 152"/>
              <a:gd name="T44" fmla="*/ 118 w 206"/>
              <a:gd name="T4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6" h="152">
                <a:moveTo>
                  <a:pt x="118" y="152"/>
                </a:moveTo>
                <a:lnTo>
                  <a:pt x="118" y="152"/>
                </a:lnTo>
                <a:lnTo>
                  <a:pt x="138" y="152"/>
                </a:lnTo>
                <a:lnTo>
                  <a:pt x="154" y="148"/>
                </a:lnTo>
                <a:lnTo>
                  <a:pt x="170" y="140"/>
                </a:lnTo>
                <a:lnTo>
                  <a:pt x="182" y="132"/>
                </a:lnTo>
                <a:lnTo>
                  <a:pt x="192" y="122"/>
                </a:lnTo>
                <a:lnTo>
                  <a:pt x="200" y="108"/>
                </a:lnTo>
                <a:lnTo>
                  <a:pt x="204" y="94"/>
                </a:lnTo>
                <a:lnTo>
                  <a:pt x="206" y="78"/>
                </a:lnTo>
                <a:lnTo>
                  <a:pt x="206" y="76"/>
                </a:lnTo>
                <a:lnTo>
                  <a:pt x="206" y="76"/>
                </a:lnTo>
                <a:lnTo>
                  <a:pt x="204" y="58"/>
                </a:lnTo>
                <a:lnTo>
                  <a:pt x="200" y="44"/>
                </a:lnTo>
                <a:lnTo>
                  <a:pt x="192" y="30"/>
                </a:lnTo>
                <a:lnTo>
                  <a:pt x="182" y="20"/>
                </a:lnTo>
                <a:lnTo>
                  <a:pt x="168" y="12"/>
                </a:lnTo>
                <a:lnTo>
                  <a:pt x="152" y="6"/>
                </a:lnTo>
                <a:lnTo>
                  <a:pt x="134" y="2"/>
                </a:lnTo>
                <a:lnTo>
                  <a:pt x="114" y="0"/>
                </a:lnTo>
                <a:lnTo>
                  <a:pt x="0" y="0"/>
                </a:lnTo>
                <a:lnTo>
                  <a:pt x="0" y="152"/>
                </a:lnTo>
                <a:lnTo>
                  <a:pt x="118" y="152"/>
                </a:lnTo>
                <a:close/>
              </a:path>
            </a:pathLst>
          </a:cu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0" name="Freeform 241"/>
          <p:cNvSpPr>
            <a:spLocks/>
          </p:cNvSpPr>
          <p:nvPr userDrawn="1"/>
        </p:nvSpPr>
        <p:spPr bwMode="auto">
          <a:xfrm>
            <a:off x="6462713" y="298450"/>
            <a:ext cx="700087" cy="711200"/>
          </a:xfrm>
          <a:custGeom>
            <a:avLst/>
            <a:gdLst>
              <a:gd name="T0" fmla="*/ 204 w 524"/>
              <a:gd name="T1" fmla="*/ 320 h 528"/>
              <a:gd name="T2" fmla="*/ 0 w 524"/>
              <a:gd name="T3" fmla="*/ 0 h 528"/>
              <a:gd name="T4" fmla="*/ 136 w 524"/>
              <a:gd name="T5" fmla="*/ 0 h 528"/>
              <a:gd name="T6" fmla="*/ 262 w 524"/>
              <a:gd name="T7" fmla="*/ 212 h 528"/>
              <a:gd name="T8" fmla="*/ 390 w 524"/>
              <a:gd name="T9" fmla="*/ 0 h 528"/>
              <a:gd name="T10" fmla="*/ 524 w 524"/>
              <a:gd name="T11" fmla="*/ 0 h 528"/>
              <a:gd name="T12" fmla="*/ 320 w 524"/>
              <a:gd name="T13" fmla="*/ 318 h 528"/>
              <a:gd name="T14" fmla="*/ 320 w 524"/>
              <a:gd name="T15" fmla="*/ 528 h 528"/>
              <a:gd name="T16" fmla="*/ 204 w 524"/>
              <a:gd name="T17" fmla="*/ 528 h 528"/>
              <a:gd name="T18" fmla="*/ 204 w 524"/>
              <a:gd name="T19" fmla="*/ 32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4" h="528">
                <a:moveTo>
                  <a:pt x="204" y="320"/>
                </a:moveTo>
                <a:lnTo>
                  <a:pt x="0" y="0"/>
                </a:lnTo>
                <a:lnTo>
                  <a:pt x="136" y="0"/>
                </a:lnTo>
                <a:lnTo>
                  <a:pt x="262" y="212"/>
                </a:lnTo>
                <a:lnTo>
                  <a:pt x="390" y="0"/>
                </a:lnTo>
                <a:lnTo>
                  <a:pt x="524" y="0"/>
                </a:lnTo>
                <a:lnTo>
                  <a:pt x="320" y="318"/>
                </a:lnTo>
                <a:lnTo>
                  <a:pt x="320" y="528"/>
                </a:lnTo>
                <a:lnTo>
                  <a:pt x="204" y="528"/>
                </a:lnTo>
                <a:lnTo>
                  <a:pt x="204" y="320"/>
                </a:lnTo>
                <a:close/>
              </a:path>
            </a:pathLst>
          </a:custGeom>
          <a:solidFill>
            <a:srgbClr val="F7D30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" name="Rectangle 41"/>
          <p:cNvSpPr>
            <a:spLocks noChangeArrowheads="1"/>
          </p:cNvSpPr>
          <p:nvPr userDrawn="1"/>
        </p:nvSpPr>
        <p:spPr bwMode="auto">
          <a:xfrm>
            <a:off x="7450138" y="273050"/>
            <a:ext cx="1366837" cy="12001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Gilbert </a:t>
            </a:r>
          </a:p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Kirss </a:t>
            </a:r>
          </a:p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 Black" pitchFamily="34" charset="0"/>
              </a:rPr>
              <a:t>Foster</a:t>
            </a:r>
          </a:p>
        </p:txBody>
      </p:sp>
      <p:sp>
        <p:nvSpPr>
          <p:cNvPr id="127" name="Subtitle 2"/>
          <p:cNvSpPr>
            <a:spLocks noGrp="1"/>
          </p:cNvSpPr>
          <p:nvPr>
            <p:ph type="subTitle" idx="1"/>
          </p:nvPr>
        </p:nvSpPr>
        <p:spPr>
          <a:xfrm>
            <a:off x="762000" y="5486400"/>
            <a:ext cx="6400800" cy="12954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3202" y="4419600"/>
            <a:ext cx="1419598" cy="1066800"/>
          </a:xfrm>
          <a:effectLst/>
        </p:spPr>
        <p:txBody>
          <a:bodyPr lIns="0" tIns="0" rIns="0" bIns="0"/>
          <a:lstStyle>
            <a:lvl1pPr algn="r">
              <a:defRPr sz="6600">
                <a:solidFill>
                  <a:srgbClr val="F7D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12F2E-C311-4671-BEE6-3A7D4A2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92888-9F10-464A-9637-1807FA374A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DEADB-717F-4CAA-9D4D-E677A3D771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907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4198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8210-7603-4E48-AB4B-E0C9E7D5F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4AB3B127-47B2-4E08-AAA4-A85CC464E9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B703EDA9-79D3-4F7F-949E-29300D97E0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11D72B77-F9D6-4A37-AEF5-CD0E8FB04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320C27DA-DA1B-4AA5-8BE7-61DEF9472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21 - </a:t>
            </a:r>
            <a:fld id="{FCBC1976-A4E5-423F-A4DD-C066995BB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aphicFrame>
        <p:nvGraphicFramePr>
          <p:cNvPr id="4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257789218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835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E7686-AFC7-455B-A67E-34A79E4F7F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2AEAB-F43C-44E3-80D7-F6D20EC81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2FA7D-0568-46B1-8B7E-39E48FDE4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C969E-89EE-4412-AE69-C3BBDF077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647-0C5A-4694-9A8B-799FF41A4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3962400" cy="2011362"/>
          </a:xfrm>
          <a:prstGeom prst="rect">
            <a:avLst/>
          </a:prstGeom>
        </p:spPr>
        <p:txBody>
          <a:bodyPr anchor="ctr" anchorCtr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B76AE-4844-4F74-8106-F3C24A9E2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E7F02-BE9F-456F-ABD5-4E580DD5B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6C2EB-805D-464A-B22F-047F9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68C3-A38B-4E12-9E12-0FDA40F4B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93F67-E65B-4FC6-A732-2C9B577F0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6800" y="2819400"/>
            <a:ext cx="3733800" cy="6096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4876800" y="3429000"/>
            <a:ext cx="3733800" cy="2209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>
                <a:solidFill>
                  <a:srgbClr val="9C1623"/>
                </a:solidFill>
                <a:latin typeface="Arial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886548"/>
      </p:ext>
    </p:extLst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625"/>
            <a:ext cx="7620000" cy="869950"/>
          </a:xfrm>
        </p:spPr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8686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6603E-1FE8-4003-B9E0-FD45373592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E7686-AFC7-455B-A67E-34A79E4F7F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074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2316D-7092-4609-A1FA-6FF8356087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0157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6996E-D9C3-44BD-8A8F-E4985F0CBF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6739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E13F7-B937-4087-BE59-9022BB74DC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26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30331-7531-42F2-89F4-9AFAA004CC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299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49692-E897-4D1C-8568-EF8D89D256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5331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12F2E-C311-4671-BEE6-3A7D4A23A5B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310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92888-9F10-464A-9637-1807FA374A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951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DEADB-717F-4CAA-9D4D-E677A3D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325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76200"/>
            <a:ext cx="2190750" cy="6049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" y="76200"/>
            <a:ext cx="641985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8210-7603-4E48-AB4B-E0C9E7D5F7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90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53B0A-D674-4523-B3E7-CE3BA796C7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582"/>
      </p:ext>
    </p:extLst>
  </p:cSld>
  <p:clrMapOvr>
    <a:masterClrMapping/>
  </p:clrMapOvr>
  <p:transition/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8478"/>
      </p:ext>
    </p:extLst>
  </p:cSld>
  <p:clrMapOvr>
    <a:masterClrMapping/>
  </p:clrMapOvr>
  <p:transition/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"/>
            <a:ext cx="8763000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Georgia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2 - </a:t>
            </a:r>
            <a:fld id="{320C27DA-DA1B-4AA5-8BE7-61DEF9472A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630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9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9775E-58CD-4CE1-8F7F-41D8E2624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3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96" charset="0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9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65BA0-DE70-40AE-B03B-8027BF3B69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18 - </a:t>
            </a:r>
            <a:fld id="{3A1DD6AA-CA65-4D7A-A6EE-6492F19626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04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458200" cy="5943600"/>
            <a:chOff x="0" y="0"/>
            <a:chExt cx="5328" cy="3744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440"/>
              <a:ext cx="5155" cy="2304"/>
            </a:xfrm>
            <a:custGeom>
              <a:avLst/>
              <a:gdLst/>
              <a:ahLst/>
              <a:cxnLst>
                <a:cxn ang="0">
                  <a:pos x="5154" y="1769"/>
                </a:cxn>
                <a:cxn ang="0">
                  <a:pos x="0" y="2304"/>
                </a:cxn>
                <a:cxn ang="0">
                  <a:pos x="0" y="1252"/>
                </a:cxn>
                <a:cxn ang="0">
                  <a:pos x="5155" y="0"/>
                </a:cxn>
                <a:cxn ang="0">
                  <a:pos x="5155" y="1416"/>
                </a:cxn>
                <a:cxn ang="0">
                  <a:pos x="5154" y="1769"/>
                </a:cxn>
              </a:cxnLst>
              <a:rect l="0" t="0" r="r" b="b"/>
              <a:pathLst>
                <a:path w="5155" h="2304">
                  <a:moveTo>
                    <a:pt x="5154" y="1769"/>
                  </a:moveTo>
                  <a:lnTo>
                    <a:pt x="0" y="2304"/>
                  </a:lnTo>
                  <a:lnTo>
                    <a:pt x="0" y="1252"/>
                  </a:lnTo>
                  <a:lnTo>
                    <a:pt x="5155" y="0"/>
                  </a:lnTo>
                  <a:lnTo>
                    <a:pt x="5155" y="1416"/>
                  </a:lnTo>
                  <a:lnTo>
                    <a:pt x="5154" y="176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328" cy="3689"/>
            </a:xfrm>
            <a:custGeom>
              <a:avLst/>
              <a:gdLst/>
              <a:ahLst/>
              <a:cxnLst>
                <a:cxn ang="0">
                  <a:pos x="5311" y="3209"/>
                </a:cxn>
                <a:cxn ang="0">
                  <a:pos x="0" y="3689"/>
                </a:cxn>
                <a:cxn ang="0">
                  <a:pos x="0" y="9"/>
                </a:cxn>
                <a:cxn ang="0">
                  <a:pos x="5328" y="0"/>
                </a:cxn>
                <a:cxn ang="0">
                  <a:pos x="5311" y="3209"/>
                </a:cxn>
              </a:cxnLst>
              <a:rect l="0" t="0" r="r" b="b"/>
              <a:pathLst>
                <a:path w="5328" h="3689">
                  <a:moveTo>
                    <a:pt x="5311" y="3209"/>
                  </a:moveTo>
                  <a:lnTo>
                    <a:pt x="0" y="3689"/>
                  </a:lnTo>
                  <a:lnTo>
                    <a:pt x="0" y="9"/>
                  </a:lnTo>
                  <a:lnTo>
                    <a:pt x="5328" y="0"/>
                  </a:lnTo>
                  <a:lnTo>
                    <a:pt x="5311" y="3209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578600"/>
            <a:ext cx="21780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en-US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ahoma" pitchFamily="34" charset="0"/>
              </a:rPr>
              <a:t>© David Dolson 2018</a:t>
            </a: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87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1D7FD-671E-4471-A052-6C0E72FC82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791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627B2-0647-48C7-A812-5843CA9C5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86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A7098-5D6E-4593-9681-262C1C8D1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281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19964-FB19-400C-9D2C-554B5983F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2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2316D-7092-4609-A1FA-6FF835608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D793A-1F81-440B-8AE5-EE842F762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8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3060E-C5DC-4701-B0F2-1DD8A66A0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87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0118E-54E3-46A0-B8A7-67C18122B1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9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B29E6-8973-4377-B9A3-B7CFB0CE7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58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46449-B3C1-43EE-A136-0560FC1D40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57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FC1ED-A7F0-48BB-9B35-AA5B592C7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19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C2715-C399-42E3-A924-128666B4A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39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A6F80-8D31-41AE-BB46-E1FD9EF9FC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6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381F5-325C-445C-98F4-A038E288D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5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67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67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6996E-D9C3-44BD-8A8F-E4985F0CBF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E13F7-B937-4087-BE59-9022BB74DC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30331-7531-42F2-89F4-9AFAA004CC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49692-E897-4D1C-8568-EF8D89D256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/>
          <p:cNvSpPr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335359"/>
          </a:solidFill>
          <a:ln>
            <a:solidFill>
              <a:srgbClr val="335359"/>
            </a:solidFill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6" name="Rectangle 27"/>
          <p:cNvSpPr>
            <a:spLocks noChangeArrowheads="1"/>
          </p:cNvSpPr>
          <p:nvPr userDrawn="1"/>
        </p:nvSpPr>
        <p:spPr bwMode="auto">
          <a:xfrm>
            <a:off x="0" y="-152400"/>
            <a:ext cx="9144000" cy="1371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00"/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0650"/>
            <a:ext cx="6581775" cy="1066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449388"/>
            <a:ext cx="8686800" cy="538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5838" y="6626225"/>
            <a:ext cx="339725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18288" rIns="91440" bIns="18288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000" b="1" smtClean="0">
                <a:solidFill>
                  <a:srgbClr val="F7D300"/>
                </a:solidFill>
              </a:defRPr>
            </a:lvl1pPr>
          </a:lstStyle>
          <a:p>
            <a:pPr>
              <a:defRPr/>
            </a:pPr>
            <a:fld id="{518F482F-AF62-4AF0-9C83-55F9F0512C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848600" y="76200"/>
            <a:ext cx="1143000" cy="990600"/>
            <a:chOff x="7687152" y="136449"/>
            <a:chExt cx="1221083" cy="11926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 rot="1164575">
              <a:off x="7687152" y="196992"/>
              <a:ext cx="1221083" cy="10715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 rot="1164575">
              <a:off x="7734223" y="244063"/>
              <a:ext cx="1126941" cy="977421"/>
            </a:xfrm>
            <a:custGeom>
              <a:avLst/>
              <a:gdLst>
                <a:gd name="T0" fmla="*/ 204 w 814"/>
                <a:gd name="T1" fmla="*/ 706 h 706"/>
                <a:gd name="T2" fmla="*/ 0 w 814"/>
                <a:gd name="T3" fmla="*/ 352 h 706"/>
                <a:gd name="T4" fmla="*/ 204 w 814"/>
                <a:gd name="T5" fmla="*/ 0 h 706"/>
                <a:gd name="T6" fmla="*/ 612 w 814"/>
                <a:gd name="T7" fmla="*/ 0 h 706"/>
                <a:gd name="T8" fmla="*/ 814 w 814"/>
                <a:gd name="T9" fmla="*/ 352 h 706"/>
                <a:gd name="T10" fmla="*/ 612 w 814"/>
                <a:gd name="T11" fmla="*/ 706 h 706"/>
                <a:gd name="T12" fmla="*/ 204 w 814"/>
                <a:gd name="T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706">
                  <a:moveTo>
                    <a:pt x="204" y="706"/>
                  </a:moveTo>
                  <a:lnTo>
                    <a:pt x="0" y="352"/>
                  </a:lnTo>
                  <a:lnTo>
                    <a:pt x="204" y="0"/>
                  </a:lnTo>
                  <a:lnTo>
                    <a:pt x="612" y="0"/>
                  </a:lnTo>
                  <a:lnTo>
                    <a:pt x="814" y="352"/>
                  </a:lnTo>
                  <a:lnTo>
                    <a:pt x="612" y="706"/>
                  </a:lnTo>
                  <a:lnTo>
                    <a:pt x="204" y="706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rot="1164575">
              <a:off x="8361513" y="124603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rot="1164575">
              <a:off x="8790297" y="880336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0 w 58"/>
                <a:gd name="T11" fmla="*/ 56 h 58"/>
                <a:gd name="T12" fmla="*/ 34 w 58"/>
                <a:gd name="T13" fmla="*/ 58 h 58"/>
                <a:gd name="T14" fmla="*/ 28 w 58"/>
                <a:gd name="T15" fmla="*/ 58 h 58"/>
                <a:gd name="T16" fmla="*/ 28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28 w 58"/>
                <a:gd name="T43" fmla="*/ 0 h 58"/>
                <a:gd name="T44" fmla="*/ 28 w 58"/>
                <a:gd name="T45" fmla="*/ 0 h 58"/>
                <a:gd name="T46" fmla="*/ 34 w 58"/>
                <a:gd name="T47" fmla="*/ 0 h 58"/>
                <a:gd name="T48" fmla="*/ 40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4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 rot="1164575">
              <a:off x="8686328" y="32416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rot="1164575">
              <a:off x="8153576" y="136449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1164575">
              <a:off x="7724792" y="504913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2 w 58"/>
                <a:gd name="T11" fmla="*/ 56 h 58"/>
                <a:gd name="T12" fmla="*/ 36 w 58"/>
                <a:gd name="T13" fmla="*/ 58 h 58"/>
                <a:gd name="T14" fmla="*/ 30 w 58"/>
                <a:gd name="T15" fmla="*/ 58 h 58"/>
                <a:gd name="T16" fmla="*/ 30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30 w 58"/>
                <a:gd name="T43" fmla="*/ 0 h 58"/>
                <a:gd name="T44" fmla="*/ 30 w 58"/>
                <a:gd name="T45" fmla="*/ 0 h 58"/>
                <a:gd name="T46" fmla="*/ 36 w 58"/>
                <a:gd name="T47" fmla="*/ 0 h 58"/>
                <a:gd name="T48" fmla="*/ 42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2" y="56"/>
                  </a:lnTo>
                  <a:lnTo>
                    <a:pt x="36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1164575">
              <a:off x="7828761" y="1058320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Text Box 18"/>
          <p:cNvSpPr txBox="1">
            <a:spLocks noChangeArrowheads="1"/>
          </p:cNvSpPr>
          <p:nvPr userDrawn="1"/>
        </p:nvSpPr>
        <p:spPr bwMode="auto">
          <a:xfrm>
            <a:off x="228600" y="6604000"/>
            <a:ext cx="2058988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dirty="0">
                <a:solidFill>
                  <a:srgbClr val="F7D300"/>
                </a:solidFill>
              </a:rPr>
              <a:t>© 2014 W. W. Norton Co.,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942" r:id="rId1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+mn-lt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7D300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Rounded MT Bold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3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5359"/>
        </a:buClr>
        <a:buChar char="•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B2CC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 userDrawn="1"/>
        </p:nvSpPr>
        <p:spPr bwMode="auto">
          <a:xfrm>
            <a:off x="152400" y="152400"/>
            <a:ext cx="8458200" cy="129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91300"/>
            <a:ext cx="339725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18288" rIns="91440" bIns="18288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0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5A3A6AF-5B59-4D38-9AF1-785C56222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Line 11"/>
          <p:cNvSpPr>
            <a:spLocks noChangeShapeType="1"/>
          </p:cNvSpPr>
          <p:nvPr userDrawn="1"/>
        </p:nvSpPr>
        <p:spPr bwMode="auto">
          <a:xfrm>
            <a:off x="1692275" y="-309563"/>
            <a:ext cx="0" cy="0"/>
          </a:xfrm>
          <a:prstGeom prst="line">
            <a:avLst/>
          </a:prstGeom>
          <a:noFill/>
          <a:ln w="63500">
            <a:solidFill>
              <a:srgbClr val="5CA03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4" name="Line 14"/>
          <p:cNvSpPr>
            <a:spLocks noChangeShapeType="1"/>
          </p:cNvSpPr>
          <p:nvPr userDrawn="1"/>
        </p:nvSpPr>
        <p:spPr bwMode="auto">
          <a:xfrm>
            <a:off x="501650" y="185738"/>
            <a:ext cx="0" cy="0"/>
          </a:xfrm>
          <a:prstGeom prst="line">
            <a:avLst/>
          </a:prstGeom>
          <a:noFill/>
          <a:ln w="63500">
            <a:solidFill>
              <a:srgbClr val="5CA03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5" name="Text Box 18"/>
          <p:cNvSpPr txBox="1">
            <a:spLocks noChangeArrowheads="1"/>
          </p:cNvSpPr>
          <p:nvPr userDrawn="1"/>
        </p:nvSpPr>
        <p:spPr bwMode="auto">
          <a:xfrm>
            <a:off x="3657600" y="6477000"/>
            <a:ext cx="22463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chemeClr val="bg1"/>
                </a:solidFill>
              </a:rPr>
              <a:t>© 2014 W. W. Norton Co., Inc.</a:t>
            </a:r>
          </a:p>
        </p:txBody>
      </p:sp>
      <p:sp>
        <p:nvSpPr>
          <p:cNvPr id="2059" name="Text Box 23"/>
          <p:cNvSpPr txBox="1">
            <a:spLocks noChangeArrowheads="1"/>
          </p:cNvSpPr>
          <p:nvPr userDrawn="1"/>
        </p:nvSpPr>
        <p:spPr bwMode="auto">
          <a:xfrm>
            <a:off x="1565275" y="4049713"/>
            <a:ext cx="1311275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GILBERT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KIRSS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FOSTER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4419600" y="436563"/>
            <a:ext cx="4392613" cy="5811837"/>
          </a:xfrm>
          <a:prstGeom prst="rect">
            <a:avLst/>
          </a:prstGeom>
          <a:noFill/>
          <a:ln>
            <a:noFill/>
          </a:ln>
          <a:effectLst>
            <a:outerShdw blurRad="254000" dist="177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489" name="Group 2"/>
          <p:cNvGrpSpPr>
            <a:grpSpLocks noChangeAspect="1"/>
          </p:cNvGrpSpPr>
          <p:nvPr userDrawn="1"/>
        </p:nvGrpSpPr>
        <p:grpSpPr bwMode="auto">
          <a:xfrm>
            <a:off x="544513" y="2819400"/>
            <a:ext cx="3379787" cy="646113"/>
            <a:chOff x="1016721" y="2652704"/>
            <a:chExt cx="2703629" cy="516789"/>
          </a:xfrm>
        </p:grpSpPr>
        <p:sp>
          <p:nvSpPr>
            <p:cNvPr id="12" name="Freeform 208"/>
            <p:cNvSpPr>
              <a:spLocks noEditPoints="1"/>
            </p:cNvSpPr>
            <p:nvPr userDrawn="1"/>
          </p:nvSpPr>
          <p:spPr bwMode="auto">
            <a:xfrm>
              <a:off x="1355785" y="3070452"/>
              <a:ext cx="67305" cy="77454"/>
            </a:xfrm>
            <a:custGeom>
              <a:avLst/>
              <a:gdLst>
                <a:gd name="T0" fmla="*/ 82 w 110"/>
                <a:gd name="T1" fmla="*/ 108 h 126"/>
                <a:gd name="T2" fmla="*/ 76 w 110"/>
                <a:gd name="T3" fmla="*/ 116 h 126"/>
                <a:gd name="T4" fmla="*/ 56 w 110"/>
                <a:gd name="T5" fmla="*/ 126 h 126"/>
                <a:gd name="T6" fmla="*/ 44 w 110"/>
                <a:gd name="T7" fmla="*/ 126 h 126"/>
                <a:gd name="T8" fmla="*/ 26 w 110"/>
                <a:gd name="T9" fmla="*/ 124 h 126"/>
                <a:gd name="T10" fmla="*/ 12 w 110"/>
                <a:gd name="T11" fmla="*/ 116 h 126"/>
                <a:gd name="T12" fmla="*/ 2 w 110"/>
                <a:gd name="T13" fmla="*/ 104 h 126"/>
                <a:gd name="T14" fmla="*/ 0 w 110"/>
                <a:gd name="T15" fmla="*/ 88 h 126"/>
                <a:gd name="T16" fmla="*/ 0 w 110"/>
                <a:gd name="T17" fmla="*/ 88 h 126"/>
                <a:gd name="T18" fmla="*/ 4 w 110"/>
                <a:gd name="T19" fmla="*/ 70 h 126"/>
                <a:gd name="T20" fmla="*/ 14 w 110"/>
                <a:gd name="T21" fmla="*/ 58 h 126"/>
                <a:gd name="T22" fmla="*/ 30 w 110"/>
                <a:gd name="T23" fmla="*/ 50 h 126"/>
                <a:gd name="T24" fmla="*/ 50 w 110"/>
                <a:gd name="T25" fmla="*/ 48 h 126"/>
                <a:gd name="T26" fmla="*/ 68 w 110"/>
                <a:gd name="T27" fmla="*/ 50 h 126"/>
                <a:gd name="T28" fmla="*/ 82 w 110"/>
                <a:gd name="T29" fmla="*/ 50 h 126"/>
                <a:gd name="T30" fmla="*/ 80 w 110"/>
                <a:gd name="T31" fmla="*/ 40 h 126"/>
                <a:gd name="T32" fmla="*/ 76 w 110"/>
                <a:gd name="T33" fmla="*/ 32 h 126"/>
                <a:gd name="T34" fmla="*/ 52 w 110"/>
                <a:gd name="T35" fmla="*/ 24 h 126"/>
                <a:gd name="T36" fmla="*/ 34 w 110"/>
                <a:gd name="T37" fmla="*/ 26 h 126"/>
                <a:gd name="T38" fmla="*/ 10 w 110"/>
                <a:gd name="T39" fmla="*/ 10 h 126"/>
                <a:gd name="T40" fmla="*/ 30 w 110"/>
                <a:gd name="T41" fmla="*/ 2 h 126"/>
                <a:gd name="T42" fmla="*/ 56 w 110"/>
                <a:gd name="T43" fmla="*/ 0 h 126"/>
                <a:gd name="T44" fmla="*/ 70 w 110"/>
                <a:gd name="T45" fmla="*/ 0 h 126"/>
                <a:gd name="T46" fmla="*/ 90 w 110"/>
                <a:gd name="T47" fmla="*/ 8 h 126"/>
                <a:gd name="T48" fmla="*/ 104 w 110"/>
                <a:gd name="T49" fmla="*/ 20 h 126"/>
                <a:gd name="T50" fmla="*/ 110 w 110"/>
                <a:gd name="T51" fmla="*/ 40 h 126"/>
                <a:gd name="T52" fmla="*/ 110 w 110"/>
                <a:gd name="T53" fmla="*/ 124 h 126"/>
                <a:gd name="T54" fmla="*/ 84 w 110"/>
                <a:gd name="T55" fmla="*/ 72 h 126"/>
                <a:gd name="T56" fmla="*/ 70 w 110"/>
                <a:gd name="T57" fmla="*/ 70 h 126"/>
                <a:gd name="T58" fmla="*/ 56 w 110"/>
                <a:gd name="T59" fmla="*/ 68 h 126"/>
                <a:gd name="T60" fmla="*/ 34 w 110"/>
                <a:gd name="T61" fmla="*/ 72 h 126"/>
                <a:gd name="T62" fmla="*/ 28 w 110"/>
                <a:gd name="T63" fmla="*/ 86 h 126"/>
                <a:gd name="T64" fmla="*/ 28 w 110"/>
                <a:gd name="T65" fmla="*/ 88 h 126"/>
                <a:gd name="T66" fmla="*/ 34 w 110"/>
                <a:gd name="T67" fmla="*/ 100 h 126"/>
                <a:gd name="T68" fmla="*/ 50 w 110"/>
                <a:gd name="T69" fmla="*/ 106 h 126"/>
                <a:gd name="T70" fmla="*/ 64 w 110"/>
                <a:gd name="T71" fmla="*/ 104 h 126"/>
                <a:gd name="T72" fmla="*/ 80 w 110"/>
                <a:gd name="T73" fmla="*/ 90 h 126"/>
                <a:gd name="T74" fmla="*/ 84 w 110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26">
                  <a:moveTo>
                    <a:pt x="82" y="124"/>
                  </a:moveTo>
                  <a:lnTo>
                    <a:pt x="82" y="108"/>
                  </a:lnTo>
                  <a:lnTo>
                    <a:pt x="82" y="108"/>
                  </a:lnTo>
                  <a:lnTo>
                    <a:pt x="76" y="116"/>
                  </a:lnTo>
                  <a:lnTo>
                    <a:pt x="66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4" y="126"/>
                  </a:lnTo>
                  <a:lnTo>
                    <a:pt x="26" y="124"/>
                  </a:lnTo>
                  <a:lnTo>
                    <a:pt x="20" y="120"/>
                  </a:lnTo>
                  <a:lnTo>
                    <a:pt x="12" y="116"/>
                  </a:lnTo>
                  <a:lnTo>
                    <a:pt x="8" y="112"/>
                  </a:lnTo>
                  <a:lnTo>
                    <a:pt x="2" y="104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0" y="54"/>
                  </a:lnTo>
                  <a:lnTo>
                    <a:pt x="30" y="50"/>
                  </a:lnTo>
                  <a:lnTo>
                    <a:pt x="38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2" y="54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0" y="2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0" y="52"/>
                  </a:lnTo>
                  <a:lnTo>
                    <a:pt x="110" y="124"/>
                  </a:lnTo>
                  <a:lnTo>
                    <a:pt x="82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0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4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2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209"/>
            <p:cNvSpPr>
              <a:spLocks/>
            </p:cNvSpPr>
            <p:nvPr userDrawn="1"/>
          </p:nvSpPr>
          <p:spPr bwMode="auto">
            <a:xfrm>
              <a:off x="1452298" y="3069182"/>
              <a:ext cx="67305" cy="77455"/>
            </a:xfrm>
            <a:custGeom>
              <a:avLst/>
              <a:gdLst>
                <a:gd name="T0" fmla="*/ 0 w 110"/>
                <a:gd name="T1" fmla="*/ 4 h 126"/>
                <a:gd name="T2" fmla="*/ 28 w 110"/>
                <a:gd name="T3" fmla="*/ 4 h 126"/>
                <a:gd name="T4" fmla="*/ 28 w 110"/>
                <a:gd name="T5" fmla="*/ 22 h 126"/>
                <a:gd name="T6" fmla="*/ 28 w 110"/>
                <a:gd name="T7" fmla="*/ 22 h 126"/>
                <a:gd name="T8" fmla="*/ 34 w 110"/>
                <a:gd name="T9" fmla="*/ 14 h 126"/>
                <a:gd name="T10" fmla="*/ 42 w 110"/>
                <a:gd name="T11" fmla="*/ 8 h 126"/>
                <a:gd name="T12" fmla="*/ 52 w 110"/>
                <a:gd name="T13" fmla="*/ 2 h 126"/>
                <a:gd name="T14" fmla="*/ 66 w 110"/>
                <a:gd name="T15" fmla="*/ 0 h 126"/>
                <a:gd name="T16" fmla="*/ 66 w 110"/>
                <a:gd name="T17" fmla="*/ 0 h 126"/>
                <a:gd name="T18" fmla="*/ 76 w 110"/>
                <a:gd name="T19" fmla="*/ 2 h 126"/>
                <a:gd name="T20" fmla="*/ 84 w 110"/>
                <a:gd name="T21" fmla="*/ 4 h 126"/>
                <a:gd name="T22" fmla="*/ 92 w 110"/>
                <a:gd name="T23" fmla="*/ 8 h 126"/>
                <a:gd name="T24" fmla="*/ 98 w 110"/>
                <a:gd name="T25" fmla="*/ 14 h 126"/>
                <a:gd name="T26" fmla="*/ 102 w 110"/>
                <a:gd name="T27" fmla="*/ 20 h 126"/>
                <a:gd name="T28" fmla="*/ 106 w 110"/>
                <a:gd name="T29" fmla="*/ 28 h 126"/>
                <a:gd name="T30" fmla="*/ 108 w 110"/>
                <a:gd name="T31" fmla="*/ 38 h 126"/>
                <a:gd name="T32" fmla="*/ 110 w 110"/>
                <a:gd name="T33" fmla="*/ 48 h 126"/>
                <a:gd name="T34" fmla="*/ 110 w 110"/>
                <a:gd name="T35" fmla="*/ 126 h 126"/>
                <a:gd name="T36" fmla="*/ 82 w 110"/>
                <a:gd name="T37" fmla="*/ 126 h 126"/>
                <a:gd name="T38" fmla="*/ 82 w 110"/>
                <a:gd name="T39" fmla="*/ 56 h 126"/>
                <a:gd name="T40" fmla="*/ 82 w 110"/>
                <a:gd name="T41" fmla="*/ 56 h 126"/>
                <a:gd name="T42" fmla="*/ 80 w 110"/>
                <a:gd name="T43" fmla="*/ 44 h 126"/>
                <a:gd name="T44" fmla="*/ 74 w 110"/>
                <a:gd name="T45" fmla="*/ 34 h 126"/>
                <a:gd name="T46" fmla="*/ 66 w 110"/>
                <a:gd name="T47" fmla="*/ 28 h 126"/>
                <a:gd name="T48" fmla="*/ 56 w 110"/>
                <a:gd name="T49" fmla="*/ 26 h 126"/>
                <a:gd name="T50" fmla="*/ 56 w 110"/>
                <a:gd name="T51" fmla="*/ 26 h 126"/>
                <a:gd name="T52" fmla="*/ 44 w 110"/>
                <a:gd name="T53" fmla="*/ 28 h 126"/>
                <a:gd name="T54" fmla="*/ 36 w 110"/>
                <a:gd name="T55" fmla="*/ 34 h 126"/>
                <a:gd name="T56" fmla="*/ 30 w 110"/>
                <a:gd name="T57" fmla="*/ 44 h 126"/>
                <a:gd name="T58" fmla="*/ 28 w 110"/>
                <a:gd name="T59" fmla="*/ 56 h 126"/>
                <a:gd name="T60" fmla="*/ 28 w 110"/>
                <a:gd name="T61" fmla="*/ 126 h 126"/>
                <a:gd name="T62" fmla="*/ 0 w 110"/>
                <a:gd name="T63" fmla="*/ 126 h 126"/>
                <a:gd name="T64" fmla="*/ 0 w 110"/>
                <a:gd name="T65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0" y="4"/>
                  </a:moveTo>
                  <a:lnTo>
                    <a:pt x="28" y="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4" y="14"/>
                  </a:lnTo>
                  <a:lnTo>
                    <a:pt x="42" y="8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6" y="2"/>
                  </a:lnTo>
                  <a:lnTo>
                    <a:pt x="84" y="4"/>
                  </a:lnTo>
                  <a:lnTo>
                    <a:pt x="92" y="8"/>
                  </a:lnTo>
                  <a:lnTo>
                    <a:pt x="98" y="14"/>
                  </a:lnTo>
                  <a:lnTo>
                    <a:pt x="102" y="20"/>
                  </a:lnTo>
                  <a:lnTo>
                    <a:pt x="106" y="28"/>
                  </a:lnTo>
                  <a:lnTo>
                    <a:pt x="108" y="38"/>
                  </a:lnTo>
                  <a:lnTo>
                    <a:pt x="110" y="48"/>
                  </a:lnTo>
                  <a:lnTo>
                    <a:pt x="110" y="126"/>
                  </a:lnTo>
                  <a:lnTo>
                    <a:pt x="82" y="12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0" y="44"/>
                  </a:lnTo>
                  <a:lnTo>
                    <a:pt x="74" y="34"/>
                  </a:lnTo>
                  <a:lnTo>
                    <a:pt x="66" y="2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44" y="28"/>
                  </a:lnTo>
                  <a:lnTo>
                    <a:pt x="36" y="34"/>
                  </a:lnTo>
                  <a:lnTo>
                    <a:pt x="30" y="44"/>
                  </a:lnTo>
                  <a:lnTo>
                    <a:pt x="28" y="56"/>
                  </a:lnTo>
                  <a:lnTo>
                    <a:pt x="28" y="126"/>
                  </a:lnTo>
                  <a:lnTo>
                    <a:pt x="0" y="1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210"/>
            <p:cNvSpPr>
              <a:spLocks noEditPoints="1"/>
            </p:cNvSpPr>
            <p:nvPr userDrawn="1"/>
          </p:nvSpPr>
          <p:spPr bwMode="auto">
            <a:xfrm>
              <a:off x="1593258" y="3070452"/>
              <a:ext cx="68575" cy="77454"/>
            </a:xfrm>
            <a:custGeom>
              <a:avLst/>
              <a:gdLst>
                <a:gd name="T0" fmla="*/ 84 w 112"/>
                <a:gd name="T1" fmla="*/ 108 h 126"/>
                <a:gd name="T2" fmla="*/ 76 w 112"/>
                <a:gd name="T3" fmla="*/ 116 h 126"/>
                <a:gd name="T4" fmla="*/ 56 w 112"/>
                <a:gd name="T5" fmla="*/ 126 h 126"/>
                <a:gd name="T6" fmla="*/ 44 w 112"/>
                <a:gd name="T7" fmla="*/ 126 h 126"/>
                <a:gd name="T8" fmla="*/ 28 w 112"/>
                <a:gd name="T9" fmla="*/ 124 h 126"/>
                <a:gd name="T10" fmla="*/ 14 w 112"/>
                <a:gd name="T11" fmla="*/ 116 h 126"/>
                <a:gd name="T12" fmla="*/ 4 w 112"/>
                <a:gd name="T13" fmla="*/ 104 h 126"/>
                <a:gd name="T14" fmla="*/ 0 w 112"/>
                <a:gd name="T15" fmla="*/ 88 h 126"/>
                <a:gd name="T16" fmla="*/ 0 w 112"/>
                <a:gd name="T17" fmla="*/ 88 h 126"/>
                <a:gd name="T18" fmla="*/ 4 w 112"/>
                <a:gd name="T19" fmla="*/ 70 h 126"/>
                <a:gd name="T20" fmla="*/ 14 w 112"/>
                <a:gd name="T21" fmla="*/ 58 h 126"/>
                <a:gd name="T22" fmla="*/ 30 w 112"/>
                <a:gd name="T23" fmla="*/ 50 h 126"/>
                <a:gd name="T24" fmla="*/ 50 w 112"/>
                <a:gd name="T25" fmla="*/ 48 h 126"/>
                <a:gd name="T26" fmla="*/ 68 w 112"/>
                <a:gd name="T27" fmla="*/ 50 h 126"/>
                <a:gd name="T28" fmla="*/ 84 w 112"/>
                <a:gd name="T29" fmla="*/ 50 h 126"/>
                <a:gd name="T30" fmla="*/ 82 w 112"/>
                <a:gd name="T31" fmla="*/ 40 h 126"/>
                <a:gd name="T32" fmla="*/ 76 w 112"/>
                <a:gd name="T33" fmla="*/ 32 h 126"/>
                <a:gd name="T34" fmla="*/ 54 w 112"/>
                <a:gd name="T35" fmla="*/ 24 h 126"/>
                <a:gd name="T36" fmla="*/ 34 w 112"/>
                <a:gd name="T37" fmla="*/ 26 h 126"/>
                <a:gd name="T38" fmla="*/ 10 w 112"/>
                <a:gd name="T39" fmla="*/ 10 h 126"/>
                <a:gd name="T40" fmla="*/ 32 w 112"/>
                <a:gd name="T41" fmla="*/ 2 h 126"/>
                <a:gd name="T42" fmla="*/ 58 w 112"/>
                <a:gd name="T43" fmla="*/ 0 h 126"/>
                <a:gd name="T44" fmla="*/ 70 w 112"/>
                <a:gd name="T45" fmla="*/ 0 h 126"/>
                <a:gd name="T46" fmla="*/ 90 w 112"/>
                <a:gd name="T47" fmla="*/ 8 h 126"/>
                <a:gd name="T48" fmla="*/ 104 w 112"/>
                <a:gd name="T49" fmla="*/ 20 h 126"/>
                <a:gd name="T50" fmla="*/ 110 w 112"/>
                <a:gd name="T51" fmla="*/ 40 h 126"/>
                <a:gd name="T52" fmla="*/ 112 w 112"/>
                <a:gd name="T53" fmla="*/ 124 h 126"/>
                <a:gd name="T54" fmla="*/ 84 w 112"/>
                <a:gd name="T55" fmla="*/ 72 h 126"/>
                <a:gd name="T56" fmla="*/ 72 w 112"/>
                <a:gd name="T57" fmla="*/ 70 h 126"/>
                <a:gd name="T58" fmla="*/ 56 w 112"/>
                <a:gd name="T59" fmla="*/ 68 h 126"/>
                <a:gd name="T60" fmla="*/ 36 w 112"/>
                <a:gd name="T61" fmla="*/ 72 h 126"/>
                <a:gd name="T62" fmla="*/ 28 w 112"/>
                <a:gd name="T63" fmla="*/ 86 h 126"/>
                <a:gd name="T64" fmla="*/ 28 w 112"/>
                <a:gd name="T65" fmla="*/ 88 h 126"/>
                <a:gd name="T66" fmla="*/ 34 w 112"/>
                <a:gd name="T67" fmla="*/ 100 h 126"/>
                <a:gd name="T68" fmla="*/ 52 w 112"/>
                <a:gd name="T69" fmla="*/ 106 h 126"/>
                <a:gd name="T70" fmla="*/ 64 w 112"/>
                <a:gd name="T71" fmla="*/ 104 h 126"/>
                <a:gd name="T72" fmla="*/ 82 w 112"/>
                <a:gd name="T73" fmla="*/ 90 h 126"/>
                <a:gd name="T74" fmla="*/ 84 w 112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26">
                  <a:moveTo>
                    <a:pt x="84" y="124"/>
                  </a:moveTo>
                  <a:lnTo>
                    <a:pt x="84" y="108"/>
                  </a:lnTo>
                  <a:lnTo>
                    <a:pt x="84" y="108"/>
                  </a:lnTo>
                  <a:lnTo>
                    <a:pt x="76" y="116"/>
                  </a:lnTo>
                  <a:lnTo>
                    <a:pt x="68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6" y="126"/>
                  </a:lnTo>
                  <a:lnTo>
                    <a:pt x="28" y="124"/>
                  </a:lnTo>
                  <a:lnTo>
                    <a:pt x="20" y="120"/>
                  </a:lnTo>
                  <a:lnTo>
                    <a:pt x="14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2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2" y="52"/>
                  </a:lnTo>
                  <a:lnTo>
                    <a:pt x="112" y="124"/>
                  </a:lnTo>
                  <a:lnTo>
                    <a:pt x="84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211"/>
            <p:cNvSpPr>
              <a:spLocks/>
            </p:cNvSpPr>
            <p:nvPr userDrawn="1"/>
          </p:nvSpPr>
          <p:spPr bwMode="auto">
            <a:xfrm>
              <a:off x="1682152" y="3051406"/>
              <a:ext cx="45717" cy="96501"/>
            </a:xfrm>
            <a:custGeom>
              <a:avLst/>
              <a:gdLst>
                <a:gd name="T0" fmla="*/ 16 w 76"/>
                <a:gd name="T1" fmla="*/ 122 h 158"/>
                <a:gd name="T2" fmla="*/ 16 w 76"/>
                <a:gd name="T3" fmla="*/ 58 h 158"/>
                <a:gd name="T4" fmla="*/ 0 w 76"/>
                <a:gd name="T5" fmla="*/ 58 h 158"/>
                <a:gd name="T6" fmla="*/ 0 w 76"/>
                <a:gd name="T7" fmla="*/ 34 h 158"/>
                <a:gd name="T8" fmla="*/ 16 w 76"/>
                <a:gd name="T9" fmla="*/ 34 h 158"/>
                <a:gd name="T10" fmla="*/ 16 w 76"/>
                <a:gd name="T11" fmla="*/ 0 h 158"/>
                <a:gd name="T12" fmla="*/ 44 w 76"/>
                <a:gd name="T13" fmla="*/ 0 h 158"/>
                <a:gd name="T14" fmla="*/ 44 w 76"/>
                <a:gd name="T15" fmla="*/ 34 h 158"/>
                <a:gd name="T16" fmla="*/ 76 w 76"/>
                <a:gd name="T17" fmla="*/ 34 h 158"/>
                <a:gd name="T18" fmla="*/ 76 w 76"/>
                <a:gd name="T19" fmla="*/ 58 h 158"/>
                <a:gd name="T20" fmla="*/ 44 w 76"/>
                <a:gd name="T21" fmla="*/ 58 h 158"/>
                <a:gd name="T22" fmla="*/ 44 w 76"/>
                <a:gd name="T23" fmla="*/ 118 h 158"/>
                <a:gd name="T24" fmla="*/ 44 w 76"/>
                <a:gd name="T25" fmla="*/ 118 h 158"/>
                <a:gd name="T26" fmla="*/ 44 w 76"/>
                <a:gd name="T27" fmla="*/ 124 h 158"/>
                <a:gd name="T28" fmla="*/ 48 w 76"/>
                <a:gd name="T29" fmla="*/ 130 h 158"/>
                <a:gd name="T30" fmla="*/ 52 w 76"/>
                <a:gd name="T31" fmla="*/ 132 h 158"/>
                <a:gd name="T32" fmla="*/ 58 w 76"/>
                <a:gd name="T33" fmla="*/ 132 h 158"/>
                <a:gd name="T34" fmla="*/ 58 w 76"/>
                <a:gd name="T35" fmla="*/ 132 h 158"/>
                <a:gd name="T36" fmla="*/ 68 w 76"/>
                <a:gd name="T37" fmla="*/ 132 h 158"/>
                <a:gd name="T38" fmla="*/ 76 w 76"/>
                <a:gd name="T39" fmla="*/ 128 h 158"/>
                <a:gd name="T40" fmla="*/ 76 w 76"/>
                <a:gd name="T41" fmla="*/ 152 h 158"/>
                <a:gd name="T42" fmla="*/ 76 w 76"/>
                <a:gd name="T43" fmla="*/ 152 h 158"/>
                <a:gd name="T44" fmla="*/ 64 w 76"/>
                <a:gd name="T45" fmla="*/ 156 h 158"/>
                <a:gd name="T46" fmla="*/ 50 w 76"/>
                <a:gd name="T47" fmla="*/ 158 h 158"/>
                <a:gd name="T48" fmla="*/ 50 w 76"/>
                <a:gd name="T49" fmla="*/ 158 h 158"/>
                <a:gd name="T50" fmla="*/ 36 w 76"/>
                <a:gd name="T51" fmla="*/ 156 h 158"/>
                <a:gd name="T52" fmla="*/ 30 w 76"/>
                <a:gd name="T53" fmla="*/ 154 h 158"/>
                <a:gd name="T54" fmla="*/ 26 w 76"/>
                <a:gd name="T55" fmla="*/ 150 h 158"/>
                <a:gd name="T56" fmla="*/ 20 w 76"/>
                <a:gd name="T57" fmla="*/ 146 h 158"/>
                <a:gd name="T58" fmla="*/ 18 w 76"/>
                <a:gd name="T59" fmla="*/ 140 h 158"/>
                <a:gd name="T60" fmla="*/ 16 w 76"/>
                <a:gd name="T61" fmla="*/ 132 h 158"/>
                <a:gd name="T62" fmla="*/ 16 w 76"/>
                <a:gd name="T63" fmla="*/ 122 h 158"/>
                <a:gd name="T64" fmla="*/ 16 w 76"/>
                <a:gd name="T65" fmla="*/ 1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" h="158">
                  <a:moveTo>
                    <a:pt x="16" y="122"/>
                  </a:moveTo>
                  <a:lnTo>
                    <a:pt x="16" y="58"/>
                  </a:lnTo>
                  <a:lnTo>
                    <a:pt x="0" y="58"/>
                  </a:lnTo>
                  <a:lnTo>
                    <a:pt x="0" y="34"/>
                  </a:lnTo>
                  <a:lnTo>
                    <a:pt x="16" y="34"/>
                  </a:lnTo>
                  <a:lnTo>
                    <a:pt x="16" y="0"/>
                  </a:lnTo>
                  <a:lnTo>
                    <a:pt x="44" y="0"/>
                  </a:lnTo>
                  <a:lnTo>
                    <a:pt x="44" y="34"/>
                  </a:lnTo>
                  <a:lnTo>
                    <a:pt x="76" y="34"/>
                  </a:lnTo>
                  <a:lnTo>
                    <a:pt x="76" y="58"/>
                  </a:lnTo>
                  <a:lnTo>
                    <a:pt x="44" y="5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24"/>
                  </a:lnTo>
                  <a:lnTo>
                    <a:pt x="48" y="130"/>
                  </a:lnTo>
                  <a:lnTo>
                    <a:pt x="52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68" y="132"/>
                  </a:lnTo>
                  <a:lnTo>
                    <a:pt x="76" y="128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64" y="156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36" y="156"/>
                  </a:lnTo>
                  <a:lnTo>
                    <a:pt x="30" y="154"/>
                  </a:lnTo>
                  <a:lnTo>
                    <a:pt x="26" y="150"/>
                  </a:lnTo>
                  <a:lnTo>
                    <a:pt x="20" y="146"/>
                  </a:lnTo>
                  <a:lnTo>
                    <a:pt x="18" y="140"/>
                  </a:lnTo>
                  <a:lnTo>
                    <a:pt x="16" y="132"/>
                  </a:lnTo>
                  <a:lnTo>
                    <a:pt x="16" y="122"/>
                  </a:lnTo>
                  <a:lnTo>
                    <a:pt x="16" y="12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212"/>
            <p:cNvSpPr>
              <a:spLocks noEditPoints="1"/>
            </p:cNvSpPr>
            <p:nvPr userDrawn="1"/>
          </p:nvSpPr>
          <p:spPr bwMode="auto">
            <a:xfrm>
              <a:off x="1746916" y="3069182"/>
              <a:ext cx="78734" cy="78725"/>
            </a:xfrm>
            <a:custGeom>
              <a:avLst/>
              <a:gdLst>
                <a:gd name="T0" fmla="*/ 0 w 130"/>
                <a:gd name="T1" fmla="*/ 64 h 128"/>
                <a:gd name="T2" fmla="*/ 2 w 130"/>
                <a:gd name="T3" fmla="*/ 52 h 128"/>
                <a:gd name="T4" fmla="*/ 10 w 130"/>
                <a:gd name="T5" fmla="*/ 30 h 128"/>
                <a:gd name="T6" fmla="*/ 28 w 130"/>
                <a:gd name="T7" fmla="*/ 12 h 128"/>
                <a:gd name="T8" fmla="*/ 52 w 130"/>
                <a:gd name="T9" fmla="*/ 2 h 128"/>
                <a:gd name="T10" fmla="*/ 66 w 130"/>
                <a:gd name="T11" fmla="*/ 0 h 128"/>
                <a:gd name="T12" fmla="*/ 92 w 130"/>
                <a:gd name="T13" fmla="*/ 6 h 128"/>
                <a:gd name="T14" fmla="*/ 112 w 130"/>
                <a:gd name="T15" fmla="*/ 20 h 128"/>
                <a:gd name="T16" fmla="*/ 126 w 130"/>
                <a:gd name="T17" fmla="*/ 40 h 128"/>
                <a:gd name="T18" fmla="*/ 130 w 130"/>
                <a:gd name="T19" fmla="*/ 64 h 128"/>
                <a:gd name="T20" fmla="*/ 130 w 130"/>
                <a:gd name="T21" fmla="*/ 64 h 128"/>
                <a:gd name="T22" fmla="*/ 126 w 130"/>
                <a:gd name="T23" fmla="*/ 90 h 128"/>
                <a:gd name="T24" fmla="*/ 112 w 130"/>
                <a:gd name="T25" fmla="*/ 110 h 128"/>
                <a:gd name="T26" fmla="*/ 92 w 130"/>
                <a:gd name="T27" fmla="*/ 124 h 128"/>
                <a:gd name="T28" fmla="*/ 66 w 130"/>
                <a:gd name="T29" fmla="*/ 128 h 128"/>
                <a:gd name="T30" fmla="*/ 52 w 130"/>
                <a:gd name="T31" fmla="*/ 128 h 128"/>
                <a:gd name="T32" fmla="*/ 28 w 130"/>
                <a:gd name="T33" fmla="*/ 118 h 128"/>
                <a:gd name="T34" fmla="*/ 10 w 130"/>
                <a:gd name="T35" fmla="*/ 100 h 128"/>
                <a:gd name="T36" fmla="*/ 2 w 130"/>
                <a:gd name="T37" fmla="*/ 78 h 128"/>
                <a:gd name="T38" fmla="*/ 0 w 130"/>
                <a:gd name="T39" fmla="*/ 66 h 128"/>
                <a:gd name="T40" fmla="*/ 102 w 130"/>
                <a:gd name="T41" fmla="*/ 64 h 128"/>
                <a:gd name="T42" fmla="*/ 102 w 130"/>
                <a:gd name="T43" fmla="*/ 56 h 128"/>
                <a:gd name="T44" fmla="*/ 96 w 130"/>
                <a:gd name="T45" fmla="*/ 42 h 128"/>
                <a:gd name="T46" fmla="*/ 86 w 130"/>
                <a:gd name="T47" fmla="*/ 32 h 128"/>
                <a:gd name="T48" fmla="*/ 72 w 130"/>
                <a:gd name="T49" fmla="*/ 26 h 128"/>
                <a:gd name="T50" fmla="*/ 66 w 130"/>
                <a:gd name="T51" fmla="*/ 26 h 128"/>
                <a:gd name="T52" fmla="*/ 50 w 130"/>
                <a:gd name="T53" fmla="*/ 28 h 128"/>
                <a:gd name="T54" fmla="*/ 38 w 130"/>
                <a:gd name="T55" fmla="*/ 36 h 128"/>
                <a:gd name="T56" fmla="*/ 30 w 130"/>
                <a:gd name="T57" fmla="*/ 50 h 128"/>
                <a:gd name="T58" fmla="*/ 28 w 130"/>
                <a:gd name="T59" fmla="*/ 64 h 128"/>
                <a:gd name="T60" fmla="*/ 28 w 130"/>
                <a:gd name="T61" fmla="*/ 64 h 128"/>
                <a:gd name="T62" fmla="*/ 30 w 130"/>
                <a:gd name="T63" fmla="*/ 80 h 128"/>
                <a:gd name="T64" fmla="*/ 38 w 130"/>
                <a:gd name="T65" fmla="*/ 92 h 128"/>
                <a:gd name="T66" fmla="*/ 50 w 130"/>
                <a:gd name="T67" fmla="*/ 102 h 128"/>
                <a:gd name="T68" fmla="*/ 66 w 130"/>
                <a:gd name="T69" fmla="*/ 104 h 128"/>
                <a:gd name="T70" fmla="*/ 74 w 130"/>
                <a:gd name="T71" fmla="*/ 104 h 128"/>
                <a:gd name="T72" fmla="*/ 88 w 130"/>
                <a:gd name="T73" fmla="*/ 98 h 128"/>
                <a:gd name="T74" fmla="*/ 96 w 130"/>
                <a:gd name="T75" fmla="*/ 86 h 128"/>
                <a:gd name="T76" fmla="*/ 102 w 130"/>
                <a:gd name="T77" fmla="*/ 74 h 128"/>
                <a:gd name="T78" fmla="*/ 102 w 130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28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78"/>
                  </a:lnTo>
                  <a:lnTo>
                    <a:pt x="126" y="90"/>
                  </a:lnTo>
                  <a:lnTo>
                    <a:pt x="120" y="100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2" y="124"/>
                  </a:lnTo>
                  <a:lnTo>
                    <a:pt x="78" y="128"/>
                  </a:lnTo>
                  <a:lnTo>
                    <a:pt x="66" y="128"/>
                  </a:lnTo>
                  <a:lnTo>
                    <a:pt x="66" y="128"/>
                  </a:lnTo>
                  <a:lnTo>
                    <a:pt x="52" y="128"/>
                  </a:lnTo>
                  <a:lnTo>
                    <a:pt x="40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2" y="66"/>
                  </a:moveTo>
                  <a:lnTo>
                    <a:pt x="102" y="64"/>
                  </a:lnTo>
                  <a:lnTo>
                    <a:pt x="102" y="64"/>
                  </a:lnTo>
                  <a:lnTo>
                    <a:pt x="102" y="56"/>
                  </a:lnTo>
                  <a:lnTo>
                    <a:pt x="100" y="50"/>
                  </a:lnTo>
                  <a:lnTo>
                    <a:pt x="96" y="42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28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0" y="102"/>
                  </a:lnTo>
                  <a:lnTo>
                    <a:pt x="88" y="98"/>
                  </a:lnTo>
                  <a:lnTo>
                    <a:pt x="92" y="92"/>
                  </a:lnTo>
                  <a:lnTo>
                    <a:pt x="96" y="86"/>
                  </a:lnTo>
                  <a:lnTo>
                    <a:pt x="100" y="80"/>
                  </a:lnTo>
                  <a:lnTo>
                    <a:pt x="102" y="74"/>
                  </a:lnTo>
                  <a:lnTo>
                    <a:pt x="102" y="66"/>
                  </a:lnTo>
                  <a:lnTo>
                    <a:pt x="102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213"/>
            <p:cNvSpPr>
              <a:spLocks/>
            </p:cNvSpPr>
            <p:nvPr userDrawn="1"/>
          </p:nvSpPr>
          <p:spPr bwMode="auto">
            <a:xfrm>
              <a:off x="1851049" y="3069182"/>
              <a:ext cx="113022" cy="77455"/>
            </a:xfrm>
            <a:custGeom>
              <a:avLst/>
              <a:gdLst>
                <a:gd name="T0" fmla="*/ 0 w 186"/>
                <a:gd name="T1" fmla="*/ 4 h 126"/>
                <a:gd name="T2" fmla="*/ 28 w 186"/>
                <a:gd name="T3" fmla="*/ 4 h 126"/>
                <a:gd name="T4" fmla="*/ 28 w 186"/>
                <a:gd name="T5" fmla="*/ 22 h 126"/>
                <a:gd name="T6" fmla="*/ 28 w 186"/>
                <a:gd name="T7" fmla="*/ 22 h 126"/>
                <a:gd name="T8" fmla="*/ 34 w 186"/>
                <a:gd name="T9" fmla="*/ 14 h 126"/>
                <a:gd name="T10" fmla="*/ 42 w 186"/>
                <a:gd name="T11" fmla="*/ 8 h 126"/>
                <a:gd name="T12" fmla="*/ 52 w 186"/>
                <a:gd name="T13" fmla="*/ 2 h 126"/>
                <a:gd name="T14" fmla="*/ 66 w 186"/>
                <a:gd name="T15" fmla="*/ 0 h 126"/>
                <a:gd name="T16" fmla="*/ 66 w 186"/>
                <a:gd name="T17" fmla="*/ 0 h 126"/>
                <a:gd name="T18" fmla="*/ 78 w 186"/>
                <a:gd name="T19" fmla="*/ 2 h 126"/>
                <a:gd name="T20" fmla="*/ 88 w 186"/>
                <a:gd name="T21" fmla="*/ 6 h 126"/>
                <a:gd name="T22" fmla="*/ 96 w 186"/>
                <a:gd name="T23" fmla="*/ 14 h 126"/>
                <a:gd name="T24" fmla="*/ 102 w 186"/>
                <a:gd name="T25" fmla="*/ 22 h 126"/>
                <a:gd name="T26" fmla="*/ 102 w 186"/>
                <a:gd name="T27" fmla="*/ 22 h 126"/>
                <a:gd name="T28" fmla="*/ 110 w 186"/>
                <a:gd name="T29" fmla="*/ 14 h 126"/>
                <a:gd name="T30" fmla="*/ 120 w 186"/>
                <a:gd name="T31" fmla="*/ 6 h 126"/>
                <a:gd name="T32" fmla="*/ 130 w 186"/>
                <a:gd name="T33" fmla="*/ 2 h 126"/>
                <a:gd name="T34" fmla="*/ 144 w 186"/>
                <a:gd name="T35" fmla="*/ 0 h 126"/>
                <a:gd name="T36" fmla="*/ 144 w 186"/>
                <a:gd name="T37" fmla="*/ 0 h 126"/>
                <a:gd name="T38" fmla="*/ 152 w 186"/>
                <a:gd name="T39" fmla="*/ 2 h 126"/>
                <a:gd name="T40" fmla="*/ 162 w 186"/>
                <a:gd name="T41" fmla="*/ 4 h 126"/>
                <a:gd name="T42" fmla="*/ 168 w 186"/>
                <a:gd name="T43" fmla="*/ 8 h 126"/>
                <a:gd name="T44" fmla="*/ 174 w 186"/>
                <a:gd name="T45" fmla="*/ 14 h 126"/>
                <a:gd name="T46" fmla="*/ 180 w 186"/>
                <a:gd name="T47" fmla="*/ 20 h 126"/>
                <a:gd name="T48" fmla="*/ 184 w 186"/>
                <a:gd name="T49" fmla="*/ 28 h 126"/>
                <a:gd name="T50" fmla="*/ 186 w 186"/>
                <a:gd name="T51" fmla="*/ 38 h 126"/>
                <a:gd name="T52" fmla="*/ 186 w 186"/>
                <a:gd name="T53" fmla="*/ 48 h 126"/>
                <a:gd name="T54" fmla="*/ 186 w 186"/>
                <a:gd name="T55" fmla="*/ 126 h 126"/>
                <a:gd name="T56" fmla="*/ 158 w 186"/>
                <a:gd name="T57" fmla="*/ 126 h 126"/>
                <a:gd name="T58" fmla="*/ 158 w 186"/>
                <a:gd name="T59" fmla="*/ 56 h 126"/>
                <a:gd name="T60" fmla="*/ 158 w 186"/>
                <a:gd name="T61" fmla="*/ 56 h 126"/>
                <a:gd name="T62" fmla="*/ 156 w 186"/>
                <a:gd name="T63" fmla="*/ 44 h 126"/>
                <a:gd name="T64" fmla="*/ 152 w 186"/>
                <a:gd name="T65" fmla="*/ 34 h 126"/>
                <a:gd name="T66" fmla="*/ 144 w 186"/>
                <a:gd name="T67" fmla="*/ 28 h 126"/>
                <a:gd name="T68" fmla="*/ 134 w 186"/>
                <a:gd name="T69" fmla="*/ 26 h 126"/>
                <a:gd name="T70" fmla="*/ 134 w 186"/>
                <a:gd name="T71" fmla="*/ 26 h 126"/>
                <a:gd name="T72" fmla="*/ 122 w 186"/>
                <a:gd name="T73" fmla="*/ 28 h 126"/>
                <a:gd name="T74" fmla="*/ 114 w 186"/>
                <a:gd name="T75" fmla="*/ 34 h 126"/>
                <a:gd name="T76" fmla="*/ 110 w 186"/>
                <a:gd name="T77" fmla="*/ 44 h 126"/>
                <a:gd name="T78" fmla="*/ 108 w 186"/>
                <a:gd name="T79" fmla="*/ 56 h 126"/>
                <a:gd name="T80" fmla="*/ 108 w 186"/>
                <a:gd name="T81" fmla="*/ 126 h 126"/>
                <a:gd name="T82" fmla="*/ 80 w 186"/>
                <a:gd name="T83" fmla="*/ 126 h 126"/>
                <a:gd name="T84" fmla="*/ 80 w 186"/>
                <a:gd name="T85" fmla="*/ 56 h 126"/>
                <a:gd name="T86" fmla="*/ 80 w 186"/>
                <a:gd name="T87" fmla="*/ 56 h 126"/>
                <a:gd name="T88" fmla="*/ 78 w 186"/>
                <a:gd name="T89" fmla="*/ 44 h 126"/>
                <a:gd name="T90" fmla="*/ 72 w 186"/>
                <a:gd name="T91" fmla="*/ 34 h 126"/>
                <a:gd name="T92" fmla="*/ 64 w 186"/>
                <a:gd name="T93" fmla="*/ 28 h 126"/>
                <a:gd name="T94" fmla="*/ 54 w 186"/>
                <a:gd name="T95" fmla="*/ 26 h 126"/>
                <a:gd name="T96" fmla="*/ 54 w 186"/>
                <a:gd name="T97" fmla="*/ 26 h 126"/>
                <a:gd name="T98" fmla="*/ 44 w 186"/>
                <a:gd name="T99" fmla="*/ 28 h 126"/>
                <a:gd name="T100" fmla="*/ 36 w 186"/>
                <a:gd name="T101" fmla="*/ 34 h 126"/>
                <a:gd name="T102" fmla="*/ 30 w 186"/>
                <a:gd name="T103" fmla="*/ 44 h 126"/>
                <a:gd name="T104" fmla="*/ 28 w 186"/>
                <a:gd name="T105" fmla="*/ 56 h 126"/>
                <a:gd name="T106" fmla="*/ 28 w 186"/>
                <a:gd name="T107" fmla="*/ 126 h 126"/>
                <a:gd name="T108" fmla="*/ 0 w 186"/>
                <a:gd name="T109" fmla="*/ 126 h 126"/>
                <a:gd name="T110" fmla="*/ 0 w 186"/>
                <a:gd name="T111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6" h="126">
                  <a:moveTo>
                    <a:pt x="0" y="4"/>
                  </a:moveTo>
                  <a:lnTo>
                    <a:pt x="28" y="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4" y="14"/>
                  </a:lnTo>
                  <a:lnTo>
                    <a:pt x="42" y="8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96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10" y="14"/>
                  </a:lnTo>
                  <a:lnTo>
                    <a:pt x="120" y="6"/>
                  </a:lnTo>
                  <a:lnTo>
                    <a:pt x="130" y="2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2" y="2"/>
                  </a:lnTo>
                  <a:lnTo>
                    <a:pt x="162" y="4"/>
                  </a:lnTo>
                  <a:lnTo>
                    <a:pt x="168" y="8"/>
                  </a:lnTo>
                  <a:lnTo>
                    <a:pt x="174" y="14"/>
                  </a:lnTo>
                  <a:lnTo>
                    <a:pt x="180" y="20"/>
                  </a:lnTo>
                  <a:lnTo>
                    <a:pt x="184" y="28"/>
                  </a:lnTo>
                  <a:lnTo>
                    <a:pt x="186" y="38"/>
                  </a:lnTo>
                  <a:lnTo>
                    <a:pt x="186" y="48"/>
                  </a:lnTo>
                  <a:lnTo>
                    <a:pt x="186" y="126"/>
                  </a:lnTo>
                  <a:lnTo>
                    <a:pt x="158" y="12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6" y="44"/>
                  </a:lnTo>
                  <a:lnTo>
                    <a:pt x="152" y="34"/>
                  </a:lnTo>
                  <a:lnTo>
                    <a:pt x="144" y="28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22" y="28"/>
                  </a:lnTo>
                  <a:lnTo>
                    <a:pt x="114" y="34"/>
                  </a:lnTo>
                  <a:lnTo>
                    <a:pt x="110" y="44"/>
                  </a:lnTo>
                  <a:lnTo>
                    <a:pt x="108" y="56"/>
                  </a:lnTo>
                  <a:lnTo>
                    <a:pt x="108" y="126"/>
                  </a:lnTo>
                  <a:lnTo>
                    <a:pt x="80" y="12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78" y="44"/>
                  </a:lnTo>
                  <a:lnTo>
                    <a:pt x="72" y="34"/>
                  </a:lnTo>
                  <a:lnTo>
                    <a:pt x="64" y="28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4" y="28"/>
                  </a:lnTo>
                  <a:lnTo>
                    <a:pt x="36" y="34"/>
                  </a:lnTo>
                  <a:lnTo>
                    <a:pt x="30" y="44"/>
                  </a:lnTo>
                  <a:lnTo>
                    <a:pt x="28" y="56"/>
                  </a:lnTo>
                  <a:lnTo>
                    <a:pt x="28" y="126"/>
                  </a:lnTo>
                  <a:lnTo>
                    <a:pt x="0" y="1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214"/>
            <p:cNvSpPr>
              <a:spLocks/>
            </p:cNvSpPr>
            <p:nvPr userDrawn="1"/>
          </p:nvSpPr>
          <p:spPr bwMode="auto">
            <a:xfrm>
              <a:off x="1988199" y="3070452"/>
              <a:ext cx="59686" cy="77454"/>
            </a:xfrm>
            <a:custGeom>
              <a:avLst/>
              <a:gdLst>
                <a:gd name="T0" fmla="*/ 12 w 98"/>
                <a:gd name="T1" fmla="*/ 88 h 126"/>
                <a:gd name="T2" fmla="*/ 22 w 98"/>
                <a:gd name="T3" fmla="*/ 96 h 126"/>
                <a:gd name="T4" fmla="*/ 42 w 98"/>
                <a:gd name="T5" fmla="*/ 104 h 126"/>
                <a:gd name="T6" fmla="*/ 52 w 98"/>
                <a:gd name="T7" fmla="*/ 104 h 126"/>
                <a:gd name="T8" fmla="*/ 66 w 98"/>
                <a:gd name="T9" fmla="*/ 100 h 126"/>
                <a:gd name="T10" fmla="*/ 72 w 98"/>
                <a:gd name="T11" fmla="*/ 90 h 126"/>
                <a:gd name="T12" fmla="*/ 72 w 98"/>
                <a:gd name="T13" fmla="*/ 90 h 126"/>
                <a:gd name="T14" fmla="*/ 70 w 98"/>
                <a:gd name="T15" fmla="*/ 84 h 126"/>
                <a:gd name="T16" fmla="*/ 44 w 98"/>
                <a:gd name="T17" fmla="*/ 74 h 126"/>
                <a:gd name="T18" fmla="*/ 30 w 98"/>
                <a:gd name="T19" fmla="*/ 68 h 126"/>
                <a:gd name="T20" fmla="*/ 12 w 98"/>
                <a:gd name="T21" fmla="*/ 58 h 126"/>
                <a:gd name="T22" fmla="*/ 6 w 98"/>
                <a:gd name="T23" fmla="*/ 46 h 126"/>
                <a:gd name="T24" fmla="*/ 6 w 98"/>
                <a:gd name="T25" fmla="*/ 36 h 126"/>
                <a:gd name="T26" fmla="*/ 6 w 98"/>
                <a:gd name="T27" fmla="*/ 28 h 126"/>
                <a:gd name="T28" fmla="*/ 14 w 98"/>
                <a:gd name="T29" fmla="*/ 14 h 126"/>
                <a:gd name="T30" fmla="*/ 24 w 98"/>
                <a:gd name="T31" fmla="*/ 6 h 126"/>
                <a:gd name="T32" fmla="*/ 40 w 98"/>
                <a:gd name="T33" fmla="*/ 0 h 126"/>
                <a:gd name="T34" fmla="*/ 50 w 98"/>
                <a:gd name="T35" fmla="*/ 0 h 126"/>
                <a:gd name="T36" fmla="*/ 72 w 98"/>
                <a:gd name="T37" fmla="*/ 4 h 126"/>
                <a:gd name="T38" fmla="*/ 94 w 98"/>
                <a:gd name="T39" fmla="*/ 14 h 126"/>
                <a:gd name="T40" fmla="*/ 84 w 98"/>
                <a:gd name="T41" fmla="*/ 34 h 126"/>
                <a:gd name="T42" fmla="*/ 56 w 98"/>
                <a:gd name="T43" fmla="*/ 22 h 126"/>
                <a:gd name="T44" fmla="*/ 48 w 98"/>
                <a:gd name="T45" fmla="*/ 22 h 126"/>
                <a:gd name="T46" fmla="*/ 36 w 98"/>
                <a:gd name="T47" fmla="*/ 26 h 126"/>
                <a:gd name="T48" fmla="*/ 32 w 98"/>
                <a:gd name="T49" fmla="*/ 34 h 126"/>
                <a:gd name="T50" fmla="*/ 32 w 98"/>
                <a:gd name="T51" fmla="*/ 34 h 126"/>
                <a:gd name="T52" fmla="*/ 34 w 98"/>
                <a:gd name="T53" fmla="*/ 40 h 126"/>
                <a:gd name="T54" fmla="*/ 60 w 98"/>
                <a:gd name="T55" fmla="*/ 52 h 126"/>
                <a:gd name="T56" fmla="*/ 72 w 98"/>
                <a:gd name="T57" fmla="*/ 56 h 126"/>
                <a:gd name="T58" fmla="*/ 90 w 98"/>
                <a:gd name="T59" fmla="*/ 68 h 126"/>
                <a:gd name="T60" fmla="*/ 96 w 98"/>
                <a:gd name="T61" fmla="*/ 80 h 126"/>
                <a:gd name="T62" fmla="*/ 98 w 98"/>
                <a:gd name="T63" fmla="*/ 88 h 126"/>
                <a:gd name="T64" fmla="*/ 96 w 98"/>
                <a:gd name="T65" fmla="*/ 96 h 126"/>
                <a:gd name="T66" fmla="*/ 90 w 98"/>
                <a:gd name="T67" fmla="*/ 112 h 126"/>
                <a:gd name="T68" fmla="*/ 78 w 98"/>
                <a:gd name="T69" fmla="*/ 120 h 126"/>
                <a:gd name="T70" fmla="*/ 60 w 98"/>
                <a:gd name="T71" fmla="*/ 126 h 126"/>
                <a:gd name="T72" fmla="*/ 52 w 98"/>
                <a:gd name="T73" fmla="*/ 126 h 126"/>
                <a:gd name="T74" fmla="*/ 24 w 98"/>
                <a:gd name="T75" fmla="*/ 122 h 126"/>
                <a:gd name="T76" fmla="*/ 0 w 98"/>
                <a:gd name="T77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" h="126">
                  <a:moveTo>
                    <a:pt x="0" y="108"/>
                  </a:moveTo>
                  <a:lnTo>
                    <a:pt x="12" y="88"/>
                  </a:lnTo>
                  <a:lnTo>
                    <a:pt x="12" y="88"/>
                  </a:lnTo>
                  <a:lnTo>
                    <a:pt x="22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60" y="104"/>
                  </a:lnTo>
                  <a:lnTo>
                    <a:pt x="66" y="100"/>
                  </a:lnTo>
                  <a:lnTo>
                    <a:pt x="70" y="96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0" y="86"/>
                  </a:lnTo>
                  <a:lnTo>
                    <a:pt x="70" y="84"/>
                  </a:lnTo>
                  <a:lnTo>
                    <a:pt x="64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30" y="68"/>
                  </a:lnTo>
                  <a:lnTo>
                    <a:pt x="18" y="62"/>
                  </a:lnTo>
                  <a:lnTo>
                    <a:pt x="12" y="58"/>
                  </a:lnTo>
                  <a:lnTo>
                    <a:pt x="10" y="52"/>
                  </a:lnTo>
                  <a:lnTo>
                    <a:pt x="6" y="4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10" y="22"/>
                  </a:lnTo>
                  <a:lnTo>
                    <a:pt x="14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0" y="0"/>
                  </a:lnTo>
                  <a:lnTo>
                    <a:pt x="72" y="4"/>
                  </a:lnTo>
                  <a:lnTo>
                    <a:pt x="84" y="8"/>
                  </a:lnTo>
                  <a:lnTo>
                    <a:pt x="94" y="14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66" y="24"/>
                  </a:lnTo>
                  <a:lnTo>
                    <a:pt x="56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2" y="22"/>
                  </a:lnTo>
                  <a:lnTo>
                    <a:pt x="36" y="26"/>
                  </a:lnTo>
                  <a:lnTo>
                    <a:pt x="32" y="2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40" y="44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72" y="56"/>
                  </a:lnTo>
                  <a:lnTo>
                    <a:pt x="84" y="64"/>
                  </a:lnTo>
                  <a:lnTo>
                    <a:pt x="90" y="68"/>
                  </a:lnTo>
                  <a:lnTo>
                    <a:pt x="94" y="74"/>
                  </a:lnTo>
                  <a:lnTo>
                    <a:pt x="96" y="80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96" y="96"/>
                  </a:lnTo>
                  <a:lnTo>
                    <a:pt x="94" y="104"/>
                  </a:lnTo>
                  <a:lnTo>
                    <a:pt x="90" y="112"/>
                  </a:lnTo>
                  <a:lnTo>
                    <a:pt x="84" y="116"/>
                  </a:lnTo>
                  <a:lnTo>
                    <a:pt x="78" y="120"/>
                  </a:lnTo>
                  <a:lnTo>
                    <a:pt x="70" y="124"/>
                  </a:lnTo>
                  <a:lnTo>
                    <a:pt x="60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38" y="126"/>
                  </a:lnTo>
                  <a:lnTo>
                    <a:pt x="24" y="122"/>
                  </a:lnTo>
                  <a:lnTo>
                    <a:pt x="12" y="116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15"/>
            <p:cNvSpPr>
              <a:spLocks noChangeArrowheads="1"/>
            </p:cNvSpPr>
            <p:nvPr userDrawn="1"/>
          </p:nvSpPr>
          <p:spPr bwMode="auto">
            <a:xfrm>
              <a:off x="2068203" y="3094577"/>
              <a:ext cx="41906" cy="1650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16"/>
            <p:cNvSpPr>
              <a:spLocks/>
            </p:cNvSpPr>
            <p:nvPr userDrawn="1"/>
          </p:nvSpPr>
          <p:spPr bwMode="auto">
            <a:xfrm>
              <a:off x="2130428" y="3042518"/>
              <a:ext cx="45717" cy="104120"/>
            </a:xfrm>
            <a:custGeom>
              <a:avLst/>
              <a:gdLst>
                <a:gd name="T0" fmla="*/ 16 w 76"/>
                <a:gd name="T1" fmla="*/ 72 h 170"/>
                <a:gd name="T2" fmla="*/ 0 w 76"/>
                <a:gd name="T3" fmla="*/ 72 h 170"/>
                <a:gd name="T4" fmla="*/ 0 w 76"/>
                <a:gd name="T5" fmla="*/ 48 h 170"/>
                <a:gd name="T6" fmla="*/ 16 w 76"/>
                <a:gd name="T7" fmla="*/ 48 h 170"/>
                <a:gd name="T8" fmla="*/ 16 w 76"/>
                <a:gd name="T9" fmla="*/ 40 h 170"/>
                <a:gd name="T10" fmla="*/ 16 w 76"/>
                <a:gd name="T11" fmla="*/ 40 h 170"/>
                <a:gd name="T12" fmla="*/ 16 w 76"/>
                <a:gd name="T13" fmla="*/ 30 h 170"/>
                <a:gd name="T14" fmla="*/ 18 w 76"/>
                <a:gd name="T15" fmla="*/ 22 h 170"/>
                <a:gd name="T16" fmla="*/ 22 w 76"/>
                <a:gd name="T17" fmla="*/ 14 h 170"/>
                <a:gd name="T18" fmla="*/ 26 w 76"/>
                <a:gd name="T19" fmla="*/ 8 h 170"/>
                <a:gd name="T20" fmla="*/ 26 w 76"/>
                <a:gd name="T21" fmla="*/ 8 h 170"/>
                <a:gd name="T22" fmla="*/ 30 w 76"/>
                <a:gd name="T23" fmla="*/ 4 h 170"/>
                <a:gd name="T24" fmla="*/ 38 w 76"/>
                <a:gd name="T25" fmla="*/ 2 h 170"/>
                <a:gd name="T26" fmla="*/ 44 w 76"/>
                <a:gd name="T27" fmla="*/ 0 h 170"/>
                <a:gd name="T28" fmla="*/ 54 w 76"/>
                <a:gd name="T29" fmla="*/ 0 h 170"/>
                <a:gd name="T30" fmla="*/ 54 w 76"/>
                <a:gd name="T31" fmla="*/ 0 h 170"/>
                <a:gd name="T32" fmla="*/ 66 w 76"/>
                <a:gd name="T33" fmla="*/ 0 h 170"/>
                <a:gd name="T34" fmla="*/ 76 w 76"/>
                <a:gd name="T35" fmla="*/ 2 h 170"/>
                <a:gd name="T36" fmla="*/ 76 w 76"/>
                <a:gd name="T37" fmla="*/ 26 h 170"/>
                <a:gd name="T38" fmla="*/ 76 w 76"/>
                <a:gd name="T39" fmla="*/ 26 h 170"/>
                <a:gd name="T40" fmla="*/ 68 w 76"/>
                <a:gd name="T41" fmla="*/ 24 h 170"/>
                <a:gd name="T42" fmla="*/ 60 w 76"/>
                <a:gd name="T43" fmla="*/ 24 h 170"/>
                <a:gd name="T44" fmla="*/ 60 w 76"/>
                <a:gd name="T45" fmla="*/ 24 h 170"/>
                <a:gd name="T46" fmla="*/ 52 w 76"/>
                <a:gd name="T47" fmla="*/ 24 h 170"/>
                <a:gd name="T48" fmla="*/ 48 w 76"/>
                <a:gd name="T49" fmla="*/ 28 h 170"/>
                <a:gd name="T50" fmla="*/ 44 w 76"/>
                <a:gd name="T51" fmla="*/ 34 h 170"/>
                <a:gd name="T52" fmla="*/ 44 w 76"/>
                <a:gd name="T53" fmla="*/ 42 h 170"/>
                <a:gd name="T54" fmla="*/ 44 w 76"/>
                <a:gd name="T55" fmla="*/ 48 h 170"/>
                <a:gd name="T56" fmla="*/ 76 w 76"/>
                <a:gd name="T57" fmla="*/ 48 h 170"/>
                <a:gd name="T58" fmla="*/ 76 w 76"/>
                <a:gd name="T59" fmla="*/ 72 h 170"/>
                <a:gd name="T60" fmla="*/ 44 w 76"/>
                <a:gd name="T61" fmla="*/ 72 h 170"/>
                <a:gd name="T62" fmla="*/ 44 w 76"/>
                <a:gd name="T63" fmla="*/ 170 h 170"/>
                <a:gd name="T64" fmla="*/ 16 w 76"/>
                <a:gd name="T65" fmla="*/ 170 h 170"/>
                <a:gd name="T66" fmla="*/ 16 w 76"/>
                <a:gd name="T67" fmla="*/ 7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70">
                  <a:moveTo>
                    <a:pt x="16" y="72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0"/>
                  </a:lnTo>
                  <a:lnTo>
                    <a:pt x="18" y="22"/>
                  </a:lnTo>
                  <a:lnTo>
                    <a:pt x="22" y="1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38" y="2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6" y="2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6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2" y="24"/>
                  </a:lnTo>
                  <a:lnTo>
                    <a:pt x="48" y="28"/>
                  </a:lnTo>
                  <a:lnTo>
                    <a:pt x="44" y="34"/>
                  </a:lnTo>
                  <a:lnTo>
                    <a:pt x="44" y="42"/>
                  </a:lnTo>
                  <a:lnTo>
                    <a:pt x="44" y="48"/>
                  </a:lnTo>
                  <a:lnTo>
                    <a:pt x="76" y="48"/>
                  </a:lnTo>
                  <a:lnTo>
                    <a:pt x="76" y="72"/>
                  </a:lnTo>
                  <a:lnTo>
                    <a:pt x="44" y="72"/>
                  </a:lnTo>
                  <a:lnTo>
                    <a:pt x="44" y="170"/>
                  </a:lnTo>
                  <a:lnTo>
                    <a:pt x="16" y="170"/>
                  </a:lnTo>
                  <a:lnTo>
                    <a:pt x="16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217"/>
            <p:cNvSpPr>
              <a:spLocks noEditPoints="1"/>
            </p:cNvSpPr>
            <p:nvPr userDrawn="1"/>
          </p:nvSpPr>
          <p:spPr bwMode="auto">
            <a:xfrm>
              <a:off x="2192654" y="3069182"/>
              <a:ext cx="78734" cy="78725"/>
            </a:xfrm>
            <a:custGeom>
              <a:avLst/>
              <a:gdLst>
                <a:gd name="T0" fmla="*/ 0 w 130"/>
                <a:gd name="T1" fmla="*/ 64 h 128"/>
                <a:gd name="T2" fmla="*/ 0 w 130"/>
                <a:gd name="T3" fmla="*/ 52 h 128"/>
                <a:gd name="T4" fmla="*/ 10 w 130"/>
                <a:gd name="T5" fmla="*/ 30 h 128"/>
                <a:gd name="T6" fmla="*/ 28 w 130"/>
                <a:gd name="T7" fmla="*/ 12 h 128"/>
                <a:gd name="T8" fmla="*/ 50 w 130"/>
                <a:gd name="T9" fmla="*/ 2 h 128"/>
                <a:gd name="T10" fmla="*/ 64 w 130"/>
                <a:gd name="T11" fmla="*/ 0 h 128"/>
                <a:gd name="T12" fmla="*/ 90 w 130"/>
                <a:gd name="T13" fmla="*/ 6 h 128"/>
                <a:gd name="T14" fmla="*/ 112 w 130"/>
                <a:gd name="T15" fmla="*/ 20 h 128"/>
                <a:gd name="T16" fmla="*/ 124 w 130"/>
                <a:gd name="T17" fmla="*/ 40 h 128"/>
                <a:gd name="T18" fmla="*/ 130 w 130"/>
                <a:gd name="T19" fmla="*/ 64 h 128"/>
                <a:gd name="T20" fmla="*/ 130 w 130"/>
                <a:gd name="T21" fmla="*/ 64 h 128"/>
                <a:gd name="T22" fmla="*/ 124 w 130"/>
                <a:gd name="T23" fmla="*/ 90 h 128"/>
                <a:gd name="T24" fmla="*/ 112 w 130"/>
                <a:gd name="T25" fmla="*/ 110 h 128"/>
                <a:gd name="T26" fmla="*/ 90 w 130"/>
                <a:gd name="T27" fmla="*/ 124 h 128"/>
                <a:gd name="T28" fmla="*/ 64 w 130"/>
                <a:gd name="T29" fmla="*/ 128 h 128"/>
                <a:gd name="T30" fmla="*/ 50 w 130"/>
                <a:gd name="T31" fmla="*/ 128 h 128"/>
                <a:gd name="T32" fmla="*/ 28 w 130"/>
                <a:gd name="T33" fmla="*/ 118 h 128"/>
                <a:gd name="T34" fmla="*/ 10 w 130"/>
                <a:gd name="T35" fmla="*/ 100 h 128"/>
                <a:gd name="T36" fmla="*/ 0 w 130"/>
                <a:gd name="T37" fmla="*/ 78 h 128"/>
                <a:gd name="T38" fmla="*/ 0 w 130"/>
                <a:gd name="T39" fmla="*/ 66 h 128"/>
                <a:gd name="T40" fmla="*/ 102 w 130"/>
                <a:gd name="T41" fmla="*/ 64 h 128"/>
                <a:gd name="T42" fmla="*/ 100 w 130"/>
                <a:gd name="T43" fmla="*/ 56 h 128"/>
                <a:gd name="T44" fmla="*/ 96 w 130"/>
                <a:gd name="T45" fmla="*/ 42 h 128"/>
                <a:gd name="T46" fmla="*/ 86 w 130"/>
                <a:gd name="T47" fmla="*/ 32 h 128"/>
                <a:gd name="T48" fmla="*/ 72 w 130"/>
                <a:gd name="T49" fmla="*/ 26 h 128"/>
                <a:gd name="T50" fmla="*/ 64 w 130"/>
                <a:gd name="T51" fmla="*/ 26 h 128"/>
                <a:gd name="T52" fmla="*/ 48 w 130"/>
                <a:gd name="T53" fmla="*/ 28 h 128"/>
                <a:gd name="T54" fmla="*/ 38 w 130"/>
                <a:gd name="T55" fmla="*/ 36 h 128"/>
                <a:gd name="T56" fmla="*/ 30 w 130"/>
                <a:gd name="T57" fmla="*/ 50 h 128"/>
                <a:gd name="T58" fmla="*/ 28 w 130"/>
                <a:gd name="T59" fmla="*/ 64 h 128"/>
                <a:gd name="T60" fmla="*/ 28 w 130"/>
                <a:gd name="T61" fmla="*/ 64 h 128"/>
                <a:gd name="T62" fmla="*/ 30 w 130"/>
                <a:gd name="T63" fmla="*/ 80 h 128"/>
                <a:gd name="T64" fmla="*/ 38 w 130"/>
                <a:gd name="T65" fmla="*/ 92 h 128"/>
                <a:gd name="T66" fmla="*/ 50 w 130"/>
                <a:gd name="T67" fmla="*/ 102 h 128"/>
                <a:gd name="T68" fmla="*/ 64 w 130"/>
                <a:gd name="T69" fmla="*/ 104 h 128"/>
                <a:gd name="T70" fmla="*/ 72 w 130"/>
                <a:gd name="T71" fmla="*/ 104 h 128"/>
                <a:gd name="T72" fmla="*/ 86 w 130"/>
                <a:gd name="T73" fmla="*/ 98 h 128"/>
                <a:gd name="T74" fmla="*/ 96 w 130"/>
                <a:gd name="T75" fmla="*/ 86 h 128"/>
                <a:gd name="T76" fmla="*/ 100 w 130"/>
                <a:gd name="T77" fmla="*/ 74 h 128"/>
                <a:gd name="T78" fmla="*/ 102 w 130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18" y="28"/>
                  </a:lnTo>
                  <a:lnTo>
                    <a:pt x="124" y="40"/>
                  </a:lnTo>
                  <a:lnTo>
                    <a:pt x="128" y="5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28" y="78"/>
                  </a:lnTo>
                  <a:lnTo>
                    <a:pt x="124" y="90"/>
                  </a:lnTo>
                  <a:lnTo>
                    <a:pt x="118" y="100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0" y="124"/>
                  </a:lnTo>
                  <a:lnTo>
                    <a:pt x="78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2" y="66"/>
                  </a:moveTo>
                  <a:lnTo>
                    <a:pt x="102" y="64"/>
                  </a:lnTo>
                  <a:lnTo>
                    <a:pt x="102" y="64"/>
                  </a:lnTo>
                  <a:lnTo>
                    <a:pt x="100" y="56"/>
                  </a:lnTo>
                  <a:lnTo>
                    <a:pt x="98" y="50"/>
                  </a:lnTo>
                  <a:lnTo>
                    <a:pt x="96" y="42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28"/>
                  </a:lnTo>
                  <a:lnTo>
                    <a:pt x="7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48" y="28"/>
                  </a:lnTo>
                  <a:lnTo>
                    <a:pt x="42" y="32"/>
                  </a:lnTo>
                  <a:lnTo>
                    <a:pt x="38" y="36"/>
                  </a:lnTo>
                  <a:lnTo>
                    <a:pt x="32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2" y="104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92" y="92"/>
                  </a:lnTo>
                  <a:lnTo>
                    <a:pt x="96" y="86"/>
                  </a:lnTo>
                  <a:lnTo>
                    <a:pt x="100" y="80"/>
                  </a:lnTo>
                  <a:lnTo>
                    <a:pt x="100" y="74"/>
                  </a:lnTo>
                  <a:lnTo>
                    <a:pt x="102" y="66"/>
                  </a:lnTo>
                  <a:lnTo>
                    <a:pt x="102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218"/>
            <p:cNvSpPr>
              <a:spLocks/>
            </p:cNvSpPr>
            <p:nvPr userDrawn="1"/>
          </p:nvSpPr>
          <p:spPr bwMode="auto">
            <a:xfrm>
              <a:off x="2291706" y="3069182"/>
              <a:ext cx="69844" cy="78725"/>
            </a:xfrm>
            <a:custGeom>
              <a:avLst/>
              <a:gdLst>
                <a:gd name="T0" fmla="*/ 0 w 114"/>
                <a:gd name="T1" fmla="*/ 66 h 128"/>
                <a:gd name="T2" fmla="*/ 0 w 114"/>
                <a:gd name="T3" fmla="*/ 64 h 128"/>
                <a:gd name="T4" fmla="*/ 0 w 114"/>
                <a:gd name="T5" fmla="*/ 64 h 128"/>
                <a:gd name="T6" fmla="*/ 2 w 114"/>
                <a:gd name="T7" fmla="*/ 52 h 128"/>
                <a:gd name="T8" fmla="*/ 4 w 114"/>
                <a:gd name="T9" fmla="*/ 40 h 128"/>
                <a:gd name="T10" fmla="*/ 10 w 114"/>
                <a:gd name="T11" fmla="*/ 30 h 128"/>
                <a:gd name="T12" fmla="*/ 18 w 114"/>
                <a:gd name="T13" fmla="*/ 20 h 128"/>
                <a:gd name="T14" fmla="*/ 28 w 114"/>
                <a:gd name="T15" fmla="*/ 12 h 128"/>
                <a:gd name="T16" fmla="*/ 38 w 114"/>
                <a:gd name="T17" fmla="*/ 6 h 128"/>
                <a:gd name="T18" fmla="*/ 50 w 114"/>
                <a:gd name="T19" fmla="*/ 2 h 128"/>
                <a:gd name="T20" fmla="*/ 64 w 114"/>
                <a:gd name="T21" fmla="*/ 0 h 128"/>
                <a:gd name="T22" fmla="*/ 64 w 114"/>
                <a:gd name="T23" fmla="*/ 0 h 128"/>
                <a:gd name="T24" fmla="*/ 80 w 114"/>
                <a:gd name="T25" fmla="*/ 2 h 128"/>
                <a:gd name="T26" fmla="*/ 92 w 114"/>
                <a:gd name="T27" fmla="*/ 6 h 128"/>
                <a:gd name="T28" fmla="*/ 104 w 114"/>
                <a:gd name="T29" fmla="*/ 14 h 128"/>
                <a:gd name="T30" fmla="*/ 112 w 114"/>
                <a:gd name="T31" fmla="*/ 22 h 128"/>
                <a:gd name="T32" fmla="*/ 96 w 114"/>
                <a:gd name="T33" fmla="*/ 40 h 128"/>
                <a:gd name="T34" fmla="*/ 96 w 114"/>
                <a:gd name="T35" fmla="*/ 40 h 128"/>
                <a:gd name="T36" fmla="*/ 88 w 114"/>
                <a:gd name="T37" fmla="*/ 34 h 128"/>
                <a:gd name="T38" fmla="*/ 82 w 114"/>
                <a:gd name="T39" fmla="*/ 30 h 128"/>
                <a:gd name="T40" fmla="*/ 74 w 114"/>
                <a:gd name="T41" fmla="*/ 26 h 128"/>
                <a:gd name="T42" fmla="*/ 64 w 114"/>
                <a:gd name="T43" fmla="*/ 26 h 128"/>
                <a:gd name="T44" fmla="*/ 64 w 114"/>
                <a:gd name="T45" fmla="*/ 26 h 128"/>
                <a:gd name="T46" fmla="*/ 56 w 114"/>
                <a:gd name="T47" fmla="*/ 26 h 128"/>
                <a:gd name="T48" fmla="*/ 50 w 114"/>
                <a:gd name="T49" fmla="*/ 28 h 128"/>
                <a:gd name="T50" fmla="*/ 44 w 114"/>
                <a:gd name="T51" fmla="*/ 32 h 128"/>
                <a:gd name="T52" fmla="*/ 38 w 114"/>
                <a:gd name="T53" fmla="*/ 36 h 128"/>
                <a:gd name="T54" fmla="*/ 34 w 114"/>
                <a:gd name="T55" fmla="*/ 42 h 128"/>
                <a:gd name="T56" fmla="*/ 30 w 114"/>
                <a:gd name="T57" fmla="*/ 50 h 128"/>
                <a:gd name="T58" fmla="*/ 28 w 114"/>
                <a:gd name="T59" fmla="*/ 56 h 128"/>
                <a:gd name="T60" fmla="*/ 28 w 114"/>
                <a:gd name="T61" fmla="*/ 64 h 128"/>
                <a:gd name="T62" fmla="*/ 28 w 114"/>
                <a:gd name="T63" fmla="*/ 64 h 128"/>
                <a:gd name="T64" fmla="*/ 28 w 114"/>
                <a:gd name="T65" fmla="*/ 64 h 128"/>
                <a:gd name="T66" fmla="*/ 28 w 114"/>
                <a:gd name="T67" fmla="*/ 72 h 128"/>
                <a:gd name="T68" fmla="*/ 30 w 114"/>
                <a:gd name="T69" fmla="*/ 80 h 128"/>
                <a:gd name="T70" fmla="*/ 34 w 114"/>
                <a:gd name="T71" fmla="*/ 86 h 128"/>
                <a:gd name="T72" fmla="*/ 38 w 114"/>
                <a:gd name="T73" fmla="*/ 92 h 128"/>
                <a:gd name="T74" fmla="*/ 44 w 114"/>
                <a:gd name="T75" fmla="*/ 98 h 128"/>
                <a:gd name="T76" fmla="*/ 50 w 114"/>
                <a:gd name="T77" fmla="*/ 102 h 128"/>
                <a:gd name="T78" fmla="*/ 56 w 114"/>
                <a:gd name="T79" fmla="*/ 104 h 128"/>
                <a:gd name="T80" fmla="*/ 64 w 114"/>
                <a:gd name="T81" fmla="*/ 104 h 128"/>
                <a:gd name="T82" fmla="*/ 64 w 114"/>
                <a:gd name="T83" fmla="*/ 104 h 128"/>
                <a:gd name="T84" fmla="*/ 74 w 114"/>
                <a:gd name="T85" fmla="*/ 104 h 128"/>
                <a:gd name="T86" fmla="*/ 82 w 114"/>
                <a:gd name="T87" fmla="*/ 100 h 128"/>
                <a:gd name="T88" fmla="*/ 90 w 114"/>
                <a:gd name="T89" fmla="*/ 96 h 128"/>
                <a:gd name="T90" fmla="*/ 96 w 114"/>
                <a:gd name="T91" fmla="*/ 90 h 128"/>
                <a:gd name="T92" fmla="*/ 114 w 114"/>
                <a:gd name="T93" fmla="*/ 106 h 128"/>
                <a:gd name="T94" fmla="*/ 114 w 114"/>
                <a:gd name="T95" fmla="*/ 106 h 128"/>
                <a:gd name="T96" fmla="*/ 104 w 114"/>
                <a:gd name="T97" fmla="*/ 114 h 128"/>
                <a:gd name="T98" fmla="*/ 92 w 114"/>
                <a:gd name="T99" fmla="*/ 122 h 128"/>
                <a:gd name="T100" fmla="*/ 80 w 114"/>
                <a:gd name="T101" fmla="*/ 128 h 128"/>
                <a:gd name="T102" fmla="*/ 64 w 114"/>
                <a:gd name="T103" fmla="*/ 128 h 128"/>
                <a:gd name="T104" fmla="*/ 64 w 114"/>
                <a:gd name="T105" fmla="*/ 128 h 128"/>
                <a:gd name="T106" fmla="*/ 50 w 114"/>
                <a:gd name="T107" fmla="*/ 128 h 128"/>
                <a:gd name="T108" fmla="*/ 38 w 114"/>
                <a:gd name="T109" fmla="*/ 124 h 128"/>
                <a:gd name="T110" fmla="*/ 28 w 114"/>
                <a:gd name="T111" fmla="*/ 118 h 128"/>
                <a:gd name="T112" fmla="*/ 18 w 114"/>
                <a:gd name="T113" fmla="*/ 110 h 128"/>
                <a:gd name="T114" fmla="*/ 10 w 114"/>
                <a:gd name="T115" fmla="*/ 100 h 128"/>
                <a:gd name="T116" fmla="*/ 4 w 114"/>
                <a:gd name="T117" fmla="*/ 90 h 128"/>
                <a:gd name="T118" fmla="*/ 2 w 114"/>
                <a:gd name="T119" fmla="*/ 78 h 128"/>
                <a:gd name="T120" fmla="*/ 0 w 114"/>
                <a:gd name="T121" fmla="*/ 66 h 128"/>
                <a:gd name="T122" fmla="*/ 0 w 114"/>
                <a:gd name="T12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4"/>
                  </a:lnTo>
                  <a:lnTo>
                    <a:pt x="112" y="22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88" y="34"/>
                  </a:lnTo>
                  <a:lnTo>
                    <a:pt x="82" y="30"/>
                  </a:lnTo>
                  <a:lnTo>
                    <a:pt x="7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50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2"/>
                  </a:lnTo>
                  <a:lnTo>
                    <a:pt x="30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4" y="104"/>
                  </a:lnTo>
                  <a:lnTo>
                    <a:pt x="82" y="100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4"/>
                  </a:lnTo>
                  <a:lnTo>
                    <a:pt x="92" y="122"/>
                  </a:lnTo>
                  <a:lnTo>
                    <a:pt x="80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219"/>
            <p:cNvSpPr>
              <a:spLocks/>
            </p:cNvSpPr>
            <p:nvPr userDrawn="1"/>
          </p:nvSpPr>
          <p:spPr bwMode="auto">
            <a:xfrm>
              <a:off x="2381869" y="3071722"/>
              <a:ext cx="67305" cy="76185"/>
            </a:xfrm>
            <a:custGeom>
              <a:avLst/>
              <a:gdLst>
                <a:gd name="T0" fmla="*/ 0 w 110"/>
                <a:gd name="T1" fmla="*/ 78 h 124"/>
                <a:gd name="T2" fmla="*/ 0 w 110"/>
                <a:gd name="T3" fmla="*/ 0 h 124"/>
                <a:gd name="T4" fmla="*/ 28 w 110"/>
                <a:gd name="T5" fmla="*/ 0 h 124"/>
                <a:gd name="T6" fmla="*/ 28 w 110"/>
                <a:gd name="T7" fmla="*/ 70 h 124"/>
                <a:gd name="T8" fmla="*/ 28 w 110"/>
                <a:gd name="T9" fmla="*/ 70 h 124"/>
                <a:gd name="T10" fmla="*/ 30 w 110"/>
                <a:gd name="T11" fmla="*/ 82 h 124"/>
                <a:gd name="T12" fmla="*/ 36 w 110"/>
                <a:gd name="T13" fmla="*/ 92 h 124"/>
                <a:gd name="T14" fmla="*/ 44 w 110"/>
                <a:gd name="T15" fmla="*/ 96 h 124"/>
                <a:gd name="T16" fmla="*/ 54 w 110"/>
                <a:gd name="T17" fmla="*/ 98 h 124"/>
                <a:gd name="T18" fmla="*/ 54 w 110"/>
                <a:gd name="T19" fmla="*/ 98 h 124"/>
                <a:gd name="T20" fmla="*/ 66 w 110"/>
                <a:gd name="T21" fmla="*/ 96 h 124"/>
                <a:gd name="T22" fmla="*/ 74 w 110"/>
                <a:gd name="T23" fmla="*/ 90 h 124"/>
                <a:gd name="T24" fmla="*/ 80 w 110"/>
                <a:gd name="T25" fmla="*/ 82 h 124"/>
                <a:gd name="T26" fmla="*/ 82 w 110"/>
                <a:gd name="T27" fmla="*/ 68 h 124"/>
                <a:gd name="T28" fmla="*/ 82 w 110"/>
                <a:gd name="T29" fmla="*/ 0 h 124"/>
                <a:gd name="T30" fmla="*/ 110 w 110"/>
                <a:gd name="T31" fmla="*/ 0 h 124"/>
                <a:gd name="T32" fmla="*/ 110 w 110"/>
                <a:gd name="T33" fmla="*/ 122 h 124"/>
                <a:gd name="T34" fmla="*/ 82 w 110"/>
                <a:gd name="T35" fmla="*/ 122 h 124"/>
                <a:gd name="T36" fmla="*/ 82 w 110"/>
                <a:gd name="T37" fmla="*/ 102 h 124"/>
                <a:gd name="T38" fmla="*/ 82 w 110"/>
                <a:gd name="T39" fmla="*/ 102 h 124"/>
                <a:gd name="T40" fmla="*/ 76 w 110"/>
                <a:gd name="T41" fmla="*/ 112 h 124"/>
                <a:gd name="T42" fmla="*/ 68 w 110"/>
                <a:gd name="T43" fmla="*/ 118 h 124"/>
                <a:gd name="T44" fmla="*/ 58 w 110"/>
                <a:gd name="T45" fmla="*/ 122 h 124"/>
                <a:gd name="T46" fmla="*/ 44 w 110"/>
                <a:gd name="T47" fmla="*/ 124 h 124"/>
                <a:gd name="T48" fmla="*/ 44 w 110"/>
                <a:gd name="T49" fmla="*/ 124 h 124"/>
                <a:gd name="T50" fmla="*/ 34 w 110"/>
                <a:gd name="T51" fmla="*/ 124 h 124"/>
                <a:gd name="T52" fmla="*/ 26 w 110"/>
                <a:gd name="T53" fmla="*/ 122 h 124"/>
                <a:gd name="T54" fmla="*/ 18 w 110"/>
                <a:gd name="T55" fmla="*/ 118 h 124"/>
                <a:gd name="T56" fmla="*/ 12 w 110"/>
                <a:gd name="T57" fmla="*/ 112 h 124"/>
                <a:gd name="T58" fmla="*/ 8 w 110"/>
                <a:gd name="T59" fmla="*/ 104 h 124"/>
                <a:gd name="T60" fmla="*/ 4 w 110"/>
                <a:gd name="T61" fmla="*/ 96 h 124"/>
                <a:gd name="T62" fmla="*/ 2 w 110"/>
                <a:gd name="T63" fmla="*/ 88 h 124"/>
                <a:gd name="T64" fmla="*/ 0 w 110"/>
                <a:gd name="T65" fmla="*/ 78 h 124"/>
                <a:gd name="T66" fmla="*/ 0 w 110"/>
                <a:gd name="T67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" h="124">
                  <a:moveTo>
                    <a:pt x="0" y="78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30" y="82"/>
                  </a:lnTo>
                  <a:lnTo>
                    <a:pt x="36" y="92"/>
                  </a:lnTo>
                  <a:lnTo>
                    <a:pt x="44" y="96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66" y="96"/>
                  </a:lnTo>
                  <a:lnTo>
                    <a:pt x="74" y="90"/>
                  </a:lnTo>
                  <a:lnTo>
                    <a:pt x="80" y="82"/>
                  </a:lnTo>
                  <a:lnTo>
                    <a:pt x="82" y="68"/>
                  </a:lnTo>
                  <a:lnTo>
                    <a:pt x="82" y="0"/>
                  </a:lnTo>
                  <a:lnTo>
                    <a:pt x="110" y="0"/>
                  </a:lnTo>
                  <a:lnTo>
                    <a:pt x="110" y="122"/>
                  </a:lnTo>
                  <a:lnTo>
                    <a:pt x="82" y="122"/>
                  </a:lnTo>
                  <a:lnTo>
                    <a:pt x="82" y="102"/>
                  </a:lnTo>
                  <a:lnTo>
                    <a:pt x="82" y="102"/>
                  </a:lnTo>
                  <a:lnTo>
                    <a:pt x="76" y="112"/>
                  </a:lnTo>
                  <a:lnTo>
                    <a:pt x="68" y="118"/>
                  </a:lnTo>
                  <a:lnTo>
                    <a:pt x="58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34" y="124"/>
                  </a:lnTo>
                  <a:lnTo>
                    <a:pt x="26" y="122"/>
                  </a:lnTo>
                  <a:lnTo>
                    <a:pt x="18" y="118"/>
                  </a:lnTo>
                  <a:lnTo>
                    <a:pt x="12" y="112"/>
                  </a:lnTo>
                  <a:lnTo>
                    <a:pt x="8" y="104"/>
                  </a:lnTo>
                  <a:lnTo>
                    <a:pt x="4" y="96"/>
                  </a:lnTo>
                  <a:lnTo>
                    <a:pt x="2" y="88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220"/>
            <p:cNvSpPr>
              <a:spLocks/>
            </p:cNvSpPr>
            <p:nvPr userDrawn="1"/>
          </p:nvSpPr>
          <p:spPr bwMode="auto">
            <a:xfrm>
              <a:off x="2473303" y="3070452"/>
              <a:ext cx="58416" cy="77454"/>
            </a:xfrm>
            <a:custGeom>
              <a:avLst/>
              <a:gdLst>
                <a:gd name="T0" fmla="*/ 12 w 96"/>
                <a:gd name="T1" fmla="*/ 88 h 126"/>
                <a:gd name="T2" fmla="*/ 22 w 96"/>
                <a:gd name="T3" fmla="*/ 96 h 126"/>
                <a:gd name="T4" fmla="*/ 42 w 96"/>
                <a:gd name="T5" fmla="*/ 104 h 126"/>
                <a:gd name="T6" fmla="*/ 52 w 96"/>
                <a:gd name="T7" fmla="*/ 104 h 126"/>
                <a:gd name="T8" fmla="*/ 66 w 96"/>
                <a:gd name="T9" fmla="*/ 100 h 126"/>
                <a:gd name="T10" fmla="*/ 70 w 96"/>
                <a:gd name="T11" fmla="*/ 90 h 126"/>
                <a:gd name="T12" fmla="*/ 70 w 96"/>
                <a:gd name="T13" fmla="*/ 90 h 126"/>
                <a:gd name="T14" fmla="*/ 68 w 96"/>
                <a:gd name="T15" fmla="*/ 84 h 126"/>
                <a:gd name="T16" fmla="*/ 44 w 96"/>
                <a:gd name="T17" fmla="*/ 74 h 126"/>
                <a:gd name="T18" fmla="*/ 30 w 96"/>
                <a:gd name="T19" fmla="*/ 68 h 126"/>
                <a:gd name="T20" fmla="*/ 12 w 96"/>
                <a:gd name="T21" fmla="*/ 58 h 126"/>
                <a:gd name="T22" fmla="*/ 6 w 96"/>
                <a:gd name="T23" fmla="*/ 46 h 126"/>
                <a:gd name="T24" fmla="*/ 6 w 96"/>
                <a:gd name="T25" fmla="*/ 36 h 126"/>
                <a:gd name="T26" fmla="*/ 6 w 96"/>
                <a:gd name="T27" fmla="*/ 28 h 126"/>
                <a:gd name="T28" fmla="*/ 12 w 96"/>
                <a:gd name="T29" fmla="*/ 14 h 126"/>
                <a:gd name="T30" fmla="*/ 24 w 96"/>
                <a:gd name="T31" fmla="*/ 6 h 126"/>
                <a:gd name="T32" fmla="*/ 40 w 96"/>
                <a:gd name="T33" fmla="*/ 0 h 126"/>
                <a:gd name="T34" fmla="*/ 48 w 96"/>
                <a:gd name="T35" fmla="*/ 0 h 126"/>
                <a:gd name="T36" fmla="*/ 72 w 96"/>
                <a:gd name="T37" fmla="*/ 4 h 126"/>
                <a:gd name="T38" fmla="*/ 94 w 96"/>
                <a:gd name="T39" fmla="*/ 14 h 126"/>
                <a:gd name="T40" fmla="*/ 82 w 96"/>
                <a:gd name="T41" fmla="*/ 34 h 126"/>
                <a:gd name="T42" fmla="*/ 56 w 96"/>
                <a:gd name="T43" fmla="*/ 22 h 126"/>
                <a:gd name="T44" fmla="*/ 48 w 96"/>
                <a:gd name="T45" fmla="*/ 22 h 126"/>
                <a:gd name="T46" fmla="*/ 36 w 96"/>
                <a:gd name="T47" fmla="*/ 26 h 126"/>
                <a:gd name="T48" fmla="*/ 32 w 96"/>
                <a:gd name="T49" fmla="*/ 34 h 126"/>
                <a:gd name="T50" fmla="*/ 32 w 96"/>
                <a:gd name="T51" fmla="*/ 34 h 126"/>
                <a:gd name="T52" fmla="*/ 34 w 96"/>
                <a:gd name="T53" fmla="*/ 40 h 126"/>
                <a:gd name="T54" fmla="*/ 58 w 96"/>
                <a:gd name="T55" fmla="*/ 52 h 126"/>
                <a:gd name="T56" fmla="*/ 72 w 96"/>
                <a:gd name="T57" fmla="*/ 56 h 126"/>
                <a:gd name="T58" fmla="*/ 90 w 96"/>
                <a:gd name="T59" fmla="*/ 68 h 126"/>
                <a:gd name="T60" fmla="*/ 96 w 96"/>
                <a:gd name="T61" fmla="*/ 80 h 126"/>
                <a:gd name="T62" fmla="*/ 96 w 96"/>
                <a:gd name="T63" fmla="*/ 88 h 126"/>
                <a:gd name="T64" fmla="*/ 96 w 96"/>
                <a:gd name="T65" fmla="*/ 96 h 126"/>
                <a:gd name="T66" fmla="*/ 90 w 96"/>
                <a:gd name="T67" fmla="*/ 112 h 126"/>
                <a:gd name="T68" fmla="*/ 76 w 96"/>
                <a:gd name="T69" fmla="*/ 120 h 126"/>
                <a:gd name="T70" fmla="*/ 60 w 96"/>
                <a:gd name="T71" fmla="*/ 126 h 126"/>
                <a:gd name="T72" fmla="*/ 52 w 96"/>
                <a:gd name="T73" fmla="*/ 126 h 126"/>
                <a:gd name="T74" fmla="*/ 24 w 96"/>
                <a:gd name="T75" fmla="*/ 122 h 126"/>
                <a:gd name="T76" fmla="*/ 0 w 96"/>
                <a:gd name="T77" fmla="*/ 10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126">
                  <a:moveTo>
                    <a:pt x="0" y="108"/>
                  </a:moveTo>
                  <a:lnTo>
                    <a:pt x="12" y="88"/>
                  </a:lnTo>
                  <a:lnTo>
                    <a:pt x="12" y="88"/>
                  </a:lnTo>
                  <a:lnTo>
                    <a:pt x="22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60" y="104"/>
                  </a:lnTo>
                  <a:lnTo>
                    <a:pt x="66" y="100"/>
                  </a:lnTo>
                  <a:lnTo>
                    <a:pt x="70" y="9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70" y="86"/>
                  </a:lnTo>
                  <a:lnTo>
                    <a:pt x="68" y="84"/>
                  </a:lnTo>
                  <a:lnTo>
                    <a:pt x="62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30" y="68"/>
                  </a:lnTo>
                  <a:lnTo>
                    <a:pt x="18" y="62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6" y="4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4"/>
                  </a:lnTo>
                  <a:lnTo>
                    <a:pt x="84" y="8"/>
                  </a:lnTo>
                  <a:lnTo>
                    <a:pt x="94" y="1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64" y="24"/>
                  </a:lnTo>
                  <a:lnTo>
                    <a:pt x="56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2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40" y="44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72" y="56"/>
                  </a:lnTo>
                  <a:lnTo>
                    <a:pt x="84" y="64"/>
                  </a:lnTo>
                  <a:lnTo>
                    <a:pt x="90" y="68"/>
                  </a:lnTo>
                  <a:lnTo>
                    <a:pt x="94" y="74"/>
                  </a:lnTo>
                  <a:lnTo>
                    <a:pt x="96" y="80"/>
                  </a:lnTo>
                  <a:lnTo>
                    <a:pt x="96" y="88"/>
                  </a:lnTo>
                  <a:lnTo>
                    <a:pt x="96" y="88"/>
                  </a:lnTo>
                  <a:lnTo>
                    <a:pt x="96" y="88"/>
                  </a:lnTo>
                  <a:lnTo>
                    <a:pt x="96" y="96"/>
                  </a:lnTo>
                  <a:lnTo>
                    <a:pt x="94" y="104"/>
                  </a:lnTo>
                  <a:lnTo>
                    <a:pt x="90" y="112"/>
                  </a:lnTo>
                  <a:lnTo>
                    <a:pt x="84" y="116"/>
                  </a:lnTo>
                  <a:lnTo>
                    <a:pt x="76" y="120"/>
                  </a:lnTo>
                  <a:lnTo>
                    <a:pt x="70" y="124"/>
                  </a:lnTo>
                  <a:lnTo>
                    <a:pt x="60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38" y="126"/>
                  </a:lnTo>
                  <a:lnTo>
                    <a:pt x="24" y="122"/>
                  </a:lnTo>
                  <a:lnTo>
                    <a:pt x="12" y="116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221"/>
            <p:cNvSpPr>
              <a:spLocks noEditPoints="1"/>
            </p:cNvSpPr>
            <p:nvPr userDrawn="1"/>
          </p:nvSpPr>
          <p:spPr bwMode="auto">
            <a:xfrm>
              <a:off x="2552037" y="3069182"/>
              <a:ext cx="72385" cy="78725"/>
            </a:xfrm>
            <a:custGeom>
              <a:avLst/>
              <a:gdLst>
                <a:gd name="T0" fmla="*/ 0 w 118"/>
                <a:gd name="T1" fmla="*/ 64 h 128"/>
                <a:gd name="T2" fmla="*/ 2 w 118"/>
                <a:gd name="T3" fmla="*/ 52 h 128"/>
                <a:gd name="T4" fmla="*/ 10 w 118"/>
                <a:gd name="T5" fmla="*/ 30 h 128"/>
                <a:gd name="T6" fmla="*/ 26 w 118"/>
                <a:gd name="T7" fmla="*/ 12 h 128"/>
                <a:gd name="T8" fmla="*/ 48 w 118"/>
                <a:gd name="T9" fmla="*/ 2 h 128"/>
                <a:gd name="T10" fmla="*/ 60 w 118"/>
                <a:gd name="T11" fmla="*/ 0 h 128"/>
                <a:gd name="T12" fmla="*/ 86 w 118"/>
                <a:gd name="T13" fmla="*/ 6 h 128"/>
                <a:gd name="T14" fmla="*/ 104 w 118"/>
                <a:gd name="T15" fmla="*/ 20 h 128"/>
                <a:gd name="T16" fmla="*/ 114 w 118"/>
                <a:gd name="T17" fmla="*/ 42 h 128"/>
                <a:gd name="T18" fmla="*/ 118 w 118"/>
                <a:gd name="T19" fmla="*/ 66 h 128"/>
                <a:gd name="T20" fmla="*/ 118 w 118"/>
                <a:gd name="T21" fmla="*/ 74 h 128"/>
                <a:gd name="T22" fmla="*/ 28 w 118"/>
                <a:gd name="T23" fmla="*/ 74 h 128"/>
                <a:gd name="T24" fmla="*/ 36 w 118"/>
                <a:gd name="T25" fmla="*/ 94 h 128"/>
                <a:gd name="T26" fmla="*/ 50 w 118"/>
                <a:gd name="T27" fmla="*/ 104 h 128"/>
                <a:gd name="T28" fmla="*/ 64 w 118"/>
                <a:gd name="T29" fmla="*/ 106 h 128"/>
                <a:gd name="T30" fmla="*/ 82 w 118"/>
                <a:gd name="T31" fmla="*/ 102 h 128"/>
                <a:gd name="T32" fmla="*/ 96 w 118"/>
                <a:gd name="T33" fmla="*/ 92 h 128"/>
                <a:gd name="T34" fmla="*/ 114 w 118"/>
                <a:gd name="T35" fmla="*/ 106 h 128"/>
                <a:gd name="T36" fmla="*/ 92 w 118"/>
                <a:gd name="T37" fmla="*/ 122 h 128"/>
                <a:gd name="T38" fmla="*/ 62 w 118"/>
                <a:gd name="T39" fmla="*/ 128 h 128"/>
                <a:gd name="T40" fmla="*/ 50 w 118"/>
                <a:gd name="T41" fmla="*/ 128 h 128"/>
                <a:gd name="T42" fmla="*/ 28 w 118"/>
                <a:gd name="T43" fmla="*/ 118 h 128"/>
                <a:gd name="T44" fmla="*/ 10 w 118"/>
                <a:gd name="T45" fmla="*/ 102 h 128"/>
                <a:gd name="T46" fmla="*/ 2 w 118"/>
                <a:gd name="T47" fmla="*/ 78 h 128"/>
                <a:gd name="T48" fmla="*/ 0 w 118"/>
                <a:gd name="T49" fmla="*/ 66 h 128"/>
                <a:gd name="T50" fmla="*/ 90 w 118"/>
                <a:gd name="T51" fmla="*/ 56 h 128"/>
                <a:gd name="T52" fmla="*/ 82 w 118"/>
                <a:gd name="T53" fmla="*/ 34 h 128"/>
                <a:gd name="T54" fmla="*/ 72 w 118"/>
                <a:gd name="T55" fmla="*/ 26 h 128"/>
                <a:gd name="T56" fmla="*/ 60 w 118"/>
                <a:gd name="T57" fmla="*/ 24 h 128"/>
                <a:gd name="T58" fmla="*/ 54 w 118"/>
                <a:gd name="T59" fmla="*/ 24 h 128"/>
                <a:gd name="T60" fmla="*/ 38 w 118"/>
                <a:gd name="T61" fmla="*/ 32 h 128"/>
                <a:gd name="T62" fmla="*/ 28 w 118"/>
                <a:gd name="T6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6" y="20"/>
                  </a:lnTo>
                  <a:lnTo>
                    <a:pt x="26" y="12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74" y="2"/>
                  </a:lnTo>
                  <a:lnTo>
                    <a:pt x="86" y="6"/>
                  </a:lnTo>
                  <a:lnTo>
                    <a:pt x="96" y="12"/>
                  </a:lnTo>
                  <a:lnTo>
                    <a:pt x="104" y="20"/>
                  </a:lnTo>
                  <a:lnTo>
                    <a:pt x="110" y="30"/>
                  </a:lnTo>
                  <a:lnTo>
                    <a:pt x="114" y="42"/>
                  </a:lnTo>
                  <a:lnTo>
                    <a:pt x="118" y="54"/>
                  </a:lnTo>
                  <a:lnTo>
                    <a:pt x="118" y="66"/>
                  </a:lnTo>
                  <a:lnTo>
                    <a:pt x="118" y="66"/>
                  </a:lnTo>
                  <a:lnTo>
                    <a:pt x="118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2" y="88"/>
                  </a:lnTo>
                  <a:lnTo>
                    <a:pt x="36" y="94"/>
                  </a:lnTo>
                  <a:lnTo>
                    <a:pt x="40" y="98"/>
                  </a:lnTo>
                  <a:lnTo>
                    <a:pt x="50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74" y="104"/>
                  </a:lnTo>
                  <a:lnTo>
                    <a:pt x="82" y="102"/>
                  </a:lnTo>
                  <a:lnTo>
                    <a:pt x="90" y="98"/>
                  </a:lnTo>
                  <a:lnTo>
                    <a:pt x="96" y="92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6"/>
                  </a:lnTo>
                  <a:lnTo>
                    <a:pt x="92" y="122"/>
                  </a:lnTo>
                  <a:lnTo>
                    <a:pt x="78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90" y="56"/>
                  </a:moveTo>
                  <a:lnTo>
                    <a:pt x="90" y="56"/>
                  </a:lnTo>
                  <a:lnTo>
                    <a:pt x="88" y="44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2" y="26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24"/>
                  </a:lnTo>
                  <a:lnTo>
                    <a:pt x="48" y="26"/>
                  </a:lnTo>
                  <a:lnTo>
                    <a:pt x="38" y="32"/>
                  </a:lnTo>
                  <a:lnTo>
                    <a:pt x="32" y="44"/>
                  </a:lnTo>
                  <a:lnTo>
                    <a:pt x="28" y="56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reeform 222"/>
            <p:cNvSpPr>
              <a:spLocks noEditPoints="1"/>
            </p:cNvSpPr>
            <p:nvPr userDrawn="1"/>
          </p:nvSpPr>
          <p:spPr bwMode="auto">
            <a:xfrm>
              <a:off x="2646010" y="3042518"/>
              <a:ext cx="76194" cy="105389"/>
            </a:xfrm>
            <a:custGeom>
              <a:avLst/>
              <a:gdLst>
                <a:gd name="T0" fmla="*/ 0 w 126"/>
                <a:gd name="T1" fmla="*/ 108 h 172"/>
                <a:gd name="T2" fmla="*/ 0 w 126"/>
                <a:gd name="T3" fmla="*/ 94 h 172"/>
                <a:gd name="T4" fmla="*/ 10 w 126"/>
                <a:gd name="T5" fmla="*/ 70 h 172"/>
                <a:gd name="T6" fmla="*/ 26 w 126"/>
                <a:gd name="T7" fmla="*/ 54 h 172"/>
                <a:gd name="T8" fmla="*/ 46 w 126"/>
                <a:gd name="T9" fmla="*/ 46 h 172"/>
                <a:gd name="T10" fmla="*/ 56 w 126"/>
                <a:gd name="T11" fmla="*/ 44 h 172"/>
                <a:gd name="T12" fmla="*/ 82 w 126"/>
                <a:gd name="T13" fmla="*/ 52 h 172"/>
                <a:gd name="T14" fmla="*/ 98 w 126"/>
                <a:gd name="T15" fmla="*/ 66 h 172"/>
                <a:gd name="T16" fmla="*/ 126 w 126"/>
                <a:gd name="T17" fmla="*/ 0 h 172"/>
                <a:gd name="T18" fmla="*/ 98 w 126"/>
                <a:gd name="T19" fmla="*/ 170 h 172"/>
                <a:gd name="T20" fmla="*/ 98 w 126"/>
                <a:gd name="T21" fmla="*/ 150 h 172"/>
                <a:gd name="T22" fmla="*/ 82 w 126"/>
                <a:gd name="T23" fmla="*/ 166 h 172"/>
                <a:gd name="T24" fmla="*/ 56 w 126"/>
                <a:gd name="T25" fmla="*/ 172 h 172"/>
                <a:gd name="T26" fmla="*/ 46 w 126"/>
                <a:gd name="T27" fmla="*/ 172 h 172"/>
                <a:gd name="T28" fmla="*/ 26 w 126"/>
                <a:gd name="T29" fmla="*/ 164 h 172"/>
                <a:gd name="T30" fmla="*/ 10 w 126"/>
                <a:gd name="T31" fmla="*/ 146 h 172"/>
                <a:gd name="T32" fmla="*/ 0 w 126"/>
                <a:gd name="T33" fmla="*/ 124 h 172"/>
                <a:gd name="T34" fmla="*/ 0 w 126"/>
                <a:gd name="T35" fmla="*/ 108 h 172"/>
                <a:gd name="T36" fmla="*/ 98 w 126"/>
                <a:gd name="T37" fmla="*/ 108 h 172"/>
                <a:gd name="T38" fmla="*/ 98 w 126"/>
                <a:gd name="T39" fmla="*/ 100 h 172"/>
                <a:gd name="T40" fmla="*/ 92 w 126"/>
                <a:gd name="T41" fmla="*/ 86 h 172"/>
                <a:gd name="T42" fmla="*/ 82 w 126"/>
                <a:gd name="T43" fmla="*/ 76 h 172"/>
                <a:gd name="T44" fmla="*/ 70 w 126"/>
                <a:gd name="T45" fmla="*/ 70 h 172"/>
                <a:gd name="T46" fmla="*/ 62 w 126"/>
                <a:gd name="T47" fmla="*/ 70 h 172"/>
                <a:gd name="T48" fmla="*/ 50 w 126"/>
                <a:gd name="T49" fmla="*/ 72 h 172"/>
                <a:gd name="T50" fmla="*/ 38 w 126"/>
                <a:gd name="T51" fmla="*/ 80 h 172"/>
                <a:gd name="T52" fmla="*/ 30 w 126"/>
                <a:gd name="T53" fmla="*/ 92 h 172"/>
                <a:gd name="T54" fmla="*/ 28 w 126"/>
                <a:gd name="T55" fmla="*/ 108 h 172"/>
                <a:gd name="T56" fmla="*/ 28 w 126"/>
                <a:gd name="T57" fmla="*/ 108 h 172"/>
                <a:gd name="T58" fmla="*/ 30 w 126"/>
                <a:gd name="T59" fmla="*/ 126 h 172"/>
                <a:gd name="T60" fmla="*/ 38 w 126"/>
                <a:gd name="T61" fmla="*/ 138 h 172"/>
                <a:gd name="T62" fmla="*/ 50 w 126"/>
                <a:gd name="T63" fmla="*/ 146 h 172"/>
                <a:gd name="T64" fmla="*/ 62 w 126"/>
                <a:gd name="T65" fmla="*/ 148 h 172"/>
                <a:gd name="T66" fmla="*/ 70 w 126"/>
                <a:gd name="T67" fmla="*/ 148 h 172"/>
                <a:gd name="T68" fmla="*/ 82 w 126"/>
                <a:gd name="T69" fmla="*/ 142 h 172"/>
                <a:gd name="T70" fmla="*/ 92 w 126"/>
                <a:gd name="T71" fmla="*/ 132 h 172"/>
                <a:gd name="T72" fmla="*/ 98 w 126"/>
                <a:gd name="T73" fmla="*/ 118 h 172"/>
                <a:gd name="T74" fmla="*/ 98 w 126"/>
                <a:gd name="T75" fmla="*/ 10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72"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94"/>
                  </a:lnTo>
                  <a:lnTo>
                    <a:pt x="4" y="82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6" y="54"/>
                  </a:lnTo>
                  <a:lnTo>
                    <a:pt x="36" y="50"/>
                  </a:lnTo>
                  <a:lnTo>
                    <a:pt x="46" y="46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70" y="46"/>
                  </a:lnTo>
                  <a:lnTo>
                    <a:pt x="82" y="52"/>
                  </a:lnTo>
                  <a:lnTo>
                    <a:pt x="90" y="58"/>
                  </a:lnTo>
                  <a:lnTo>
                    <a:pt x="98" y="66"/>
                  </a:lnTo>
                  <a:lnTo>
                    <a:pt x="98" y="0"/>
                  </a:lnTo>
                  <a:lnTo>
                    <a:pt x="126" y="0"/>
                  </a:lnTo>
                  <a:lnTo>
                    <a:pt x="126" y="170"/>
                  </a:lnTo>
                  <a:lnTo>
                    <a:pt x="98" y="17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0" y="158"/>
                  </a:lnTo>
                  <a:lnTo>
                    <a:pt x="82" y="166"/>
                  </a:lnTo>
                  <a:lnTo>
                    <a:pt x="70" y="170"/>
                  </a:lnTo>
                  <a:lnTo>
                    <a:pt x="56" y="172"/>
                  </a:lnTo>
                  <a:lnTo>
                    <a:pt x="56" y="172"/>
                  </a:lnTo>
                  <a:lnTo>
                    <a:pt x="46" y="172"/>
                  </a:lnTo>
                  <a:lnTo>
                    <a:pt x="36" y="168"/>
                  </a:lnTo>
                  <a:lnTo>
                    <a:pt x="26" y="164"/>
                  </a:lnTo>
                  <a:lnTo>
                    <a:pt x="18" y="156"/>
                  </a:lnTo>
                  <a:lnTo>
                    <a:pt x="10" y="146"/>
                  </a:lnTo>
                  <a:lnTo>
                    <a:pt x="4" y="136"/>
                  </a:lnTo>
                  <a:lnTo>
                    <a:pt x="0" y="124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98" y="108"/>
                  </a:moveTo>
                  <a:lnTo>
                    <a:pt x="98" y="108"/>
                  </a:lnTo>
                  <a:lnTo>
                    <a:pt x="98" y="108"/>
                  </a:lnTo>
                  <a:lnTo>
                    <a:pt x="98" y="100"/>
                  </a:lnTo>
                  <a:lnTo>
                    <a:pt x="96" y="92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2" y="76"/>
                  </a:lnTo>
                  <a:lnTo>
                    <a:pt x="76" y="72"/>
                  </a:lnTo>
                  <a:lnTo>
                    <a:pt x="70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56" y="70"/>
                  </a:lnTo>
                  <a:lnTo>
                    <a:pt x="50" y="72"/>
                  </a:lnTo>
                  <a:lnTo>
                    <a:pt x="44" y="76"/>
                  </a:lnTo>
                  <a:lnTo>
                    <a:pt x="38" y="80"/>
                  </a:lnTo>
                  <a:lnTo>
                    <a:pt x="34" y="86"/>
                  </a:lnTo>
                  <a:lnTo>
                    <a:pt x="30" y="92"/>
                  </a:lnTo>
                  <a:lnTo>
                    <a:pt x="28" y="100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18"/>
                  </a:lnTo>
                  <a:lnTo>
                    <a:pt x="30" y="126"/>
                  </a:lnTo>
                  <a:lnTo>
                    <a:pt x="34" y="132"/>
                  </a:lnTo>
                  <a:lnTo>
                    <a:pt x="38" y="138"/>
                  </a:lnTo>
                  <a:lnTo>
                    <a:pt x="44" y="142"/>
                  </a:lnTo>
                  <a:lnTo>
                    <a:pt x="50" y="146"/>
                  </a:lnTo>
                  <a:lnTo>
                    <a:pt x="56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0" y="148"/>
                  </a:lnTo>
                  <a:lnTo>
                    <a:pt x="76" y="146"/>
                  </a:lnTo>
                  <a:lnTo>
                    <a:pt x="82" y="142"/>
                  </a:lnTo>
                  <a:lnTo>
                    <a:pt x="88" y="138"/>
                  </a:lnTo>
                  <a:lnTo>
                    <a:pt x="92" y="132"/>
                  </a:lnTo>
                  <a:lnTo>
                    <a:pt x="96" y="124"/>
                  </a:lnTo>
                  <a:lnTo>
                    <a:pt x="98" y="118"/>
                  </a:lnTo>
                  <a:lnTo>
                    <a:pt x="98" y="108"/>
                  </a:lnTo>
                  <a:lnTo>
                    <a:pt x="98" y="108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223"/>
            <p:cNvSpPr>
              <a:spLocks noEditPoints="1"/>
            </p:cNvSpPr>
            <p:nvPr userDrawn="1"/>
          </p:nvSpPr>
          <p:spPr bwMode="auto">
            <a:xfrm>
              <a:off x="2798398" y="3070452"/>
              <a:ext cx="67305" cy="77454"/>
            </a:xfrm>
            <a:custGeom>
              <a:avLst/>
              <a:gdLst>
                <a:gd name="T0" fmla="*/ 84 w 112"/>
                <a:gd name="T1" fmla="*/ 108 h 126"/>
                <a:gd name="T2" fmla="*/ 76 w 112"/>
                <a:gd name="T3" fmla="*/ 116 h 126"/>
                <a:gd name="T4" fmla="*/ 56 w 112"/>
                <a:gd name="T5" fmla="*/ 126 h 126"/>
                <a:gd name="T6" fmla="*/ 44 w 112"/>
                <a:gd name="T7" fmla="*/ 126 h 126"/>
                <a:gd name="T8" fmla="*/ 28 w 112"/>
                <a:gd name="T9" fmla="*/ 124 h 126"/>
                <a:gd name="T10" fmla="*/ 14 w 112"/>
                <a:gd name="T11" fmla="*/ 116 h 126"/>
                <a:gd name="T12" fmla="*/ 4 w 112"/>
                <a:gd name="T13" fmla="*/ 104 h 126"/>
                <a:gd name="T14" fmla="*/ 0 w 112"/>
                <a:gd name="T15" fmla="*/ 88 h 126"/>
                <a:gd name="T16" fmla="*/ 0 w 112"/>
                <a:gd name="T17" fmla="*/ 88 h 126"/>
                <a:gd name="T18" fmla="*/ 4 w 112"/>
                <a:gd name="T19" fmla="*/ 70 h 126"/>
                <a:gd name="T20" fmla="*/ 14 w 112"/>
                <a:gd name="T21" fmla="*/ 58 h 126"/>
                <a:gd name="T22" fmla="*/ 30 w 112"/>
                <a:gd name="T23" fmla="*/ 50 h 126"/>
                <a:gd name="T24" fmla="*/ 50 w 112"/>
                <a:gd name="T25" fmla="*/ 48 h 126"/>
                <a:gd name="T26" fmla="*/ 68 w 112"/>
                <a:gd name="T27" fmla="*/ 50 h 126"/>
                <a:gd name="T28" fmla="*/ 84 w 112"/>
                <a:gd name="T29" fmla="*/ 50 h 126"/>
                <a:gd name="T30" fmla="*/ 82 w 112"/>
                <a:gd name="T31" fmla="*/ 40 h 126"/>
                <a:gd name="T32" fmla="*/ 76 w 112"/>
                <a:gd name="T33" fmla="*/ 32 h 126"/>
                <a:gd name="T34" fmla="*/ 54 w 112"/>
                <a:gd name="T35" fmla="*/ 24 h 126"/>
                <a:gd name="T36" fmla="*/ 36 w 112"/>
                <a:gd name="T37" fmla="*/ 26 h 126"/>
                <a:gd name="T38" fmla="*/ 10 w 112"/>
                <a:gd name="T39" fmla="*/ 10 h 126"/>
                <a:gd name="T40" fmla="*/ 32 w 112"/>
                <a:gd name="T41" fmla="*/ 2 h 126"/>
                <a:gd name="T42" fmla="*/ 58 w 112"/>
                <a:gd name="T43" fmla="*/ 0 h 126"/>
                <a:gd name="T44" fmla="*/ 70 w 112"/>
                <a:gd name="T45" fmla="*/ 0 h 126"/>
                <a:gd name="T46" fmla="*/ 90 w 112"/>
                <a:gd name="T47" fmla="*/ 8 h 126"/>
                <a:gd name="T48" fmla="*/ 104 w 112"/>
                <a:gd name="T49" fmla="*/ 20 h 126"/>
                <a:gd name="T50" fmla="*/ 110 w 112"/>
                <a:gd name="T51" fmla="*/ 40 h 126"/>
                <a:gd name="T52" fmla="*/ 112 w 112"/>
                <a:gd name="T53" fmla="*/ 124 h 126"/>
                <a:gd name="T54" fmla="*/ 84 w 112"/>
                <a:gd name="T55" fmla="*/ 72 h 126"/>
                <a:gd name="T56" fmla="*/ 72 w 112"/>
                <a:gd name="T57" fmla="*/ 70 h 126"/>
                <a:gd name="T58" fmla="*/ 56 w 112"/>
                <a:gd name="T59" fmla="*/ 68 h 126"/>
                <a:gd name="T60" fmla="*/ 36 w 112"/>
                <a:gd name="T61" fmla="*/ 72 h 126"/>
                <a:gd name="T62" fmla="*/ 28 w 112"/>
                <a:gd name="T63" fmla="*/ 86 h 126"/>
                <a:gd name="T64" fmla="*/ 28 w 112"/>
                <a:gd name="T65" fmla="*/ 88 h 126"/>
                <a:gd name="T66" fmla="*/ 34 w 112"/>
                <a:gd name="T67" fmla="*/ 100 h 126"/>
                <a:gd name="T68" fmla="*/ 52 w 112"/>
                <a:gd name="T69" fmla="*/ 106 h 126"/>
                <a:gd name="T70" fmla="*/ 64 w 112"/>
                <a:gd name="T71" fmla="*/ 104 h 126"/>
                <a:gd name="T72" fmla="*/ 82 w 112"/>
                <a:gd name="T73" fmla="*/ 90 h 126"/>
                <a:gd name="T74" fmla="*/ 84 w 112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26">
                  <a:moveTo>
                    <a:pt x="84" y="124"/>
                  </a:moveTo>
                  <a:lnTo>
                    <a:pt x="84" y="108"/>
                  </a:lnTo>
                  <a:lnTo>
                    <a:pt x="84" y="108"/>
                  </a:lnTo>
                  <a:lnTo>
                    <a:pt x="76" y="116"/>
                  </a:lnTo>
                  <a:lnTo>
                    <a:pt x="68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6" y="126"/>
                  </a:lnTo>
                  <a:lnTo>
                    <a:pt x="28" y="124"/>
                  </a:lnTo>
                  <a:lnTo>
                    <a:pt x="20" y="120"/>
                  </a:lnTo>
                  <a:lnTo>
                    <a:pt x="14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2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6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2" y="52"/>
                  </a:lnTo>
                  <a:lnTo>
                    <a:pt x="112" y="124"/>
                  </a:lnTo>
                  <a:lnTo>
                    <a:pt x="84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224"/>
            <p:cNvSpPr>
              <a:spLocks noEditPoints="1"/>
            </p:cNvSpPr>
            <p:nvPr userDrawn="1"/>
          </p:nvSpPr>
          <p:spPr bwMode="auto">
            <a:xfrm>
              <a:off x="2893642" y="3069182"/>
              <a:ext cx="77464" cy="100311"/>
            </a:xfrm>
            <a:custGeom>
              <a:avLst/>
              <a:gdLst>
                <a:gd name="T0" fmla="*/ 28 w 126"/>
                <a:gd name="T1" fmla="*/ 4 h 164"/>
                <a:gd name="T2" fmla="*/ 28 w 126"/>
                <a:gd name="T3" fmla="*/ 24 h 164"/>
                <a:gd name="T4" fmla="*/ 46 w 126"/>
                <a:gd name="T5" fmla="*/ 8 h 164"/>
                <a:gd name="T6" fmla="*/ 70 w 126"/>
                <a:gd name="T7" fmla="*/ 0 h 164"/>
                <a:gd name="T8" fmla="*/ 80 w 126"/>
                <a:gd name="T9" fmla="*/ 2 h 164"/>
                <a:gd name="T10" fmla="*/ 100 w 126"/>
                <a:gd name="T11" fmla="*/ 10 h 164"/>
                <a:gd name="T12" fmla="*/ 116 w 126"/>
                <a:gd name="T13" fmla="*/ 26 h 164"/>
                <a:gd name="T14" fmla="*/ 126 w 126"/>
                <a:gd name="T15" fmla="*/ 50 h 164"/>
                <a:gd name="T16" fmla="*/ 126 w 126"/>
                <a:gd name="T17" fmla="*/ 64 h 164"/>
                <a:gd name="T18" fmla="*/ 126 w 126"/>
                <a:gd name="T19" fmla="*/ 80 h 164"/>
                <a:gd name="T20" fmla="*/ 116 w 126"/>
                <a:gd name="T21" fmla="*/ 102 h 164"/>
                <a:gd name="T22" fmla="*/ 100 w 126"/>
                <a:gd name="T23" fmla="*/ 120 h 164"/>
                <a:gd name="T24" fmla="*/ 80 w 126"/>
                <a:gd name="T25" fmla="*/ 128 h 164"/>
                <a:gd name="T26" fmla="*/ 70 w 126"/>
                <a:gd name="T27" fmla="*/ 128 h 164"/>
                <a:gd name="T28" fmla="*/ 44 w 126"/>
                <a:gd name="T29" fmla="*/ 122 h 164"/>
                <a:gd name="T30" fmla="*/ 28 w 126"/>
                <a:gd name="T31" fmla="*/ 106 h 164"/>
                <a:gd name="T32" fmla="*/ 0 w 126"/>
                <a:gd name="T33" fmla="*/ 164 h 164"/>
                <a:gd name="T34" fmla="*/ 98 w 126"/>
                <a:gd name="T35" fmla="*/ 64 h 164"/>
                <a:gd name="T36" fmla="*/ 98 w 126"/>
                <a:gd name="T37" fmla="*/ 64 h 164"/>
                <a:gd name="T38" fmla="*/ 96 w 126"/>
                <a:gd name="T39" fmla="*/ 48 h 164"/>
                <a:gd name="T40" fmla="*/ 88 w 126"/>
                <a:gd name="T41" fmla="*/ 36 h 164"/>
                <a:gd name="T42" fmla="*/ 76 w 126"/>
                <a:gd name="T43" fmla="*/ 28 h 164"/>
                <a:gd name="T44" fmla="*/ 64 w 126"/>
                <a:gd name="T45" fmla="*/ 26 h 164"/>
                <a:gd name="T46" fmla="*/ 56 w 126"/>
                <a:gd name="T47" fmla="*/ 26 h 164"/>
                <a:gd name="T48" fmla="*/ 44 w 126"/>
                <a:gd name="T49" fmla="*/ 32 h 164"/>
                <a:gd name="T50" fmla="*/ 34 w 126"/>
                <a:gd name="T51" fmla="*/ 42 h 164"/>
                <a:gd name="T52" fmla="*/ 28 w 126"/>
                <a:gd name="T53" fmla="*/ 56 h 164"/>
                <a:gd name="T54" fmla="*/ 28 w 126"/>
                <a:gd name="T55" fmla="*/ 64 h 164"/>
                <a:gd name="T56" fmla="*/ 28 w 126"/>
                <a:gd name="T57" fmla="*/ 74 h 164"/>
                <a:gd name="T58" fmla="*/ 34 w 126"/>
                <a:gd name="T59" fmla="*/ 88 h 164"/>
                <a:gd name="T60" fmla="*/ 44 w 126"/>
                <a:gd name="T61" fmla="*/ 98 h 164"/>
                <a:gd name="T62" fmla="*/ 56 w 126"/>
                <a:gd name="T63" fmla="*/ 104 h 164"/>
                <a:gd name="T64" fmla="*/ 64 w 126"/>
                <a:gd name="T65" fmla="*/ 104 h 164"/>
                <a:gd name="T66" fmla="*/ 76 w 126"/>
                <a:gd name="T67" fmla="*/ 102 h 164"/>
                <a:gd name="T68" fmla="*/ 88 w 126"/>
                <a:gd name="T69" fmla="*/ 94 h 164"/>
                <a:gd name="T70" fmla="*/ 96 w 126"/>
                <a:gd name="T71" fmla="*/ 82 h 164"/>
                <a:gd name="T72" fmla="*/ 98 w 126"/>
                <a:gd name="T73" fmla="*/ 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64">
                  <a:moveTo>
                    <a:pt x="0" y="4"/>
                  </a:moveTo>
                  <a:lnTo>
                    <a:pt x="28" y="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6" y="14"/>
                  </a:lnTo>
                  <a:lnTo>
                    <a:pt x="46" y="8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0" y="2"/>
                  </a:lnTo>
                  <a:lnTo>
                    <a:pt x="90" y="6"/>
                  </a:lnTo>
                  <a:lnTo>
                    <a:pt x="100" y="10"/>
                  </a:lnTo>
                  <a:lnTo>
                    <a:pt x="110" y="18"/>
                  </a:lnTo>
                  <a:lnTo>
                    <a:pt x="116" y="26"/>
                  </a:lnTo>
                  <a:lnTo>
                    <a:pt x="122" y="38"/>
                  </a:lnTo>
                  <a:lnTo>
                    <a:pt x="126" y="50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80"/>
                  </a:lnTo>
                  <a:lnTo>
                    <a:pt x="122" y="92"/>
                  </a:lnTo>
                  <a:lnTo>
                    <a:pt x="116" y="102"/>
                  </a:lnTo>
                  <a:lnTo>
                    <a:pt x="110" y="112"/>
                  </a:lnTo>
                  <a:lnTo>
                    <a:pt x="100" y="120"/>
                  </a:lnTo>
                  <a:lnTo>
                    <a:pt x="92" y="124"/>
                  </a:lnTo>
                  <a:lnTo>
                    <a:pt x="8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56" y="126"/>
                  </a:lnTo>
                  <a:lnTo>
                    <a:pt x="44" y="122"/>
                  </a:lnTo>
                  <a:lnTo>
                    <a:pt x="36" y="116"/>
                  </a:lnTo>
                  <a:lnTo>
                    <a:pt x="28" y="106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4"/>
                  </a:lnTo>
                  <a:close/>
                  <a:moveTo>
                    <a:pt x="98" y="64"/>
                  </a:moveTo>
                  <a:lnTo>
                    <a:pt x="98" y="64"/>
                  </a:lnTo>
                  <a:lnTo>
                    <a:pt x="98" y="64"/>
                  </a:lnTo>
                  <a:lnTo>
                    <a:pt x="98" y="56"/>
                  </a:lnTo>
                  <a:lnTo>
                    <a:pt x="96" y="48"/>
                  </a:lnTo>
                  <a:lnTo>
                    <a:pt x="92" y="42"/>
                  </a:lnTo>
                  <a:lnTo>
                    <a:pt x="88" y="36"/>
                  </a:lnTo>
                  <a:lnTo>
                    <a:pt x="82" y="32"/>
                  </a:lnTo>
                  <a:lnTo>
                    <a:pt x="76" y="28"/>
                  </a:lnTo>
                  <a:lnTo>
                    <a:pt x="70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0" y="48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30" y="82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0" y="104"/>
                  </a:lnTo>
                  <a:lnTo>
                    <a:pt x="76" y="102"/>
                  </a:lnTo>
                  <a:lnTo>
                    <a:pt x="82" y="98"/>
                  </a:lnTo>
                  <a:lnTo>
                    <a:pt x="88" y="94"/>
                  </a:lnTo>
                  <a:lnTo>
                    <a:pt x="92" y="88"/>
                  </a:lnTo>
                  <a:lnTo>
                    <a:pt x="96" y="82"/>
                  </a:lnTo>
                  <a:lnTo>
                    <a:pt x="98" y="74"/>
                  </a:lnTo>
                  <a:lnTo>
                    <a:pt x="98" y="64"/>
                  </a:lnTo>
                  <a:lnTo>
                    <a:pt x="98" y="6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Freeform 225"/>
            <p:cNvSpPr>
              <a:spLocks noEditPoints="1"/>
            </p:cNvSpPr>
            <p:nvPr userDrawn="1"/>
          </p:nvSpPr>
          <p:spPr bwMode="auto">
            <a:xfrm>
              <a:off x="2996504" y="3069182"/>
              <a:ext cx="77465" cy="100311"/>
            </a:xfrm>
            <a:custGeom>
              <a:avLst/>
              <a:gdLst>
                <a:gd name="T0" fmla="*/ 28 w 128"/>
                <a:gd name="T1" fmla="*/ 4 h 164"/>
                <a:gd name="T2" fmla="*/ 28 w 128"/>
                <a:gd name="T3" fmla="*/ 24 h 164"/>
                <a:gd name="T4" fmla="*/ 46 w 128"/>
                <a:gd name="T5" fmla="*/ 8 h 164"/>
                <a:gd name="T6" fmla="*/ 70 w 128"/>
                <a:gd name="T7" fmla="*/ 0 h 164"/>
                <a:gd name="T8" fmla="*/ 82 w 128"/>
                <a:gd name="T9" fmla="*/ 2 h 164"/>
                <a:gd name="T10" fmla="*/ 102 w 128"/>
                <a:gd name="T11" fmla="*/ 10 h 164"/>
                <a:gd name="T12" fmla="*/ 118 w 128"/>
                <a:gd name="T13" fmla="*/ 26 h 164"/>
                <a:gd name="T14" fmla="*/ 126 w 128"/>
                <a:gd name="T15" fmla="*/ 50 h 164"/>
                <a:gd name="T16" fmla="*/ 128 w 128"/>
                <a:gd name="T17" fmla="*/ 64 h 164"/>
                <a:gd name="T18" fmla="*/ 126 w 128"/>
                <a:gd name="T19" fmla="*/ 80 h 164"/>
                <a:gd name="T20" fmla="*/ 118 w 128"/>
                <a:gd name="T21" fmla="*/ 102 h 164"/>
                <a:gd name="T22" fmla="*/ 102 w 128"/>
                <a:gd name="T23" fmla="*/ 120 h 164"/>
                <a:gd name="T24" fmla="*/ 82 w 128"/>
                <a:gd name="T25" fmla="*/ 128 h 164"/>
                <a:gd name="T26" fmla="*/ 70 w 128"/>
                <a:gd name="T27" fmla="*/ 128 h 164"/>
                <a:gd name="T28" fmla="*/ 46 w 128"/>
                <a:gd name="T29" fmla="*/ 122 h 164"/>
                <a:gd name="T30" fmla="*/ 28 w 128"/>
                <a:gd name="T31" fmla="*/ 106 h 164"/>
                <a:gd name="T32" fmla="*/ 0 w 128"/>
                <a:gd name="T33" fmla="*/ 164 h 164"/>
                <a:gd name="T34" fmla="*/ 100 w 128"/>
                <a:gd name="T35" fmla="*/ 64 h 164"/>
                <a:gd name="T36" fmla="*/ 100 w 128"/>
                <a:gd name="T37" fmla="*/ 64 h 164"/>
                <a:gd name="T38" fmla="*/ 96 w 128"/>
                <a:gd name="T39" fmla="*/ 48 h 164"/>
                <a:gd name="T40" fmla="*/ 88 w 128"/>
                <a:gd name="T41" fmla="*/ 36 h 164"/>
                <a:gd name="T42" fmla="*/ 78 w 128"/>
                <a:gd name="T43" fmla="*/ 28 h 164"/>
                <a:gd name="T44" fmla="*/ 64 w 128"/>
                <a:gd name="T45" fmla="*/ 26 h 164"/>
                <a:gd name="T46" fmla="*/ 56 w 128"/>
                <a:gd name="T47" fmla="*/ 26 h 164"/>
                <a:gd name="T48" fmla="*/ 44 w 128"/>
                <a:gd name="T49" fmla="*/ 32 h 164"/>
                <a:gd name="T50" fmla="*/ 34 w 128"/>
                <a:gd name="T51" fmla="*/ 42 h 164"/>
                <a:gd name="T52" fmla="*/ 28 w 128"/>
                <a:gd name="T53" fmla="*/ 56 h 164"/>
                <a:gd name="T54" fmla="*/ 28 w 128"/>
                <a:gd name="T55" fmla="*/ 64 h 164"/>
                <a:gd name="T56" fmla="*/ 28 w 128"/>
                <a:gd name="T57" fmla="*/ 74 h 164"/>
                <a:gd name="T58" fmla="*/ 34 w 128"/>
                <a:gd name="T59" fmla="*/ 88 h 164"/>
                <a:gd name="T60" fmla="*/ 44 w 128"/>
                <a:gd name="T61" fmla="*/ 98 h 164"/>
                <a:gd name="T62" fmla="*/ 56 w 128"/>
                <a:gd name="T63" fmla="*/ 104 h 164"/>
                <a:gd name="T64" fmla="*/ 64 w 128"/>
                <a:gd name="T65" fmla="*/ 104 h 164"/>
                <a:gd name="T66" fmla="*/ 78 w 128"/>
                <a:gd name="T67" fmla="*/ 102 h 164"/>
                <a:gd name="T68" fmla="*/ 88 w 128"/>
                <a:gd name="T69" fmla="*/ 94 h 164"/>
                <a:gd name="T70" fmla="*/ 96 w 128"/>
                <a:gd name="T71" fmla="*/ 82 h 164"/>
                <a:gd name="T72" fmla="*/ 100 w 128"/>
                <a:gd name="T73" fmla="*/ 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64">
                  <a:moveTo>
                    <a:pt x="0" y="4"/>
                  </a:moveTo>
                  <a:lnTo>
                    <a:pt x="28" y="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6" y="14"/>
                  </a:lnTo>
                  <a:lnTo>
                    <a:pt x="46" y="8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2" y="6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6"/>
                  </a:lnTo>
                  <a:lnTo>
                    <a:pt x="122" y="38"/>
                  </a:lnTo>
                  <a:lnTo>
                    <a:pt x="126" y="5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6" y="80"/>
                  </a:lnTo>
                  <a:lnTo>
                    <a:pt x="122" y="92"/>
                  </a:lnTo>
                  <a:lnTo>
                    <a:pt x="118" y="102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2" y="124"/>
                  </a:lnTo>
                  <a:lnTo>
                    <a:pt x="82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56" y="126"/>
                  </a:lnTo>
                  <a:lnTo>
                    <a:pt x="46" y="122"/>
                  </a:lnTo>
                  <a:lnTo>
                    <a:pt x="36" y="116"/>
                  </a:lnTo>
                  <a:lnTo>
                    <a:pt x="28" y="106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4"/>
                  </a:lnTo>
                  <a:close/>
                  <a:moveTo>
                    <a:pt x="100" y="64"/>
                  </a:moveTo>
                  <a:lnTo>
                    <a:pt x="100" y="64"/>
                  </a:lnTo>
                  <a:lnTo>
                    <a:pt x="100" y="64"/>
                  </a:lnTo>
                  <a:lnTo>
                    <a:pt x="98" y="56"/>
                  </a:lnTo>
                  <a:lnTo>
                    <a:pt x="96" y="48"/>
                  </a:lnTo>
                  <a:lnTo>
                    <a:pt x="92" y="42"/>
                  </a:lnTo>
                  <a:lnTo>
                    <a:pt x="88" y="36"/>
                  </a:lnTo>
                  <a:lnTo>
                    <a:pt x="84" y="32"/>
                  </a:lnTo>
                  <a:lnTo>
                    <a:pt x="78" y="28"/>
                  </a:lnTo>
                  <a:lnTo>
                    <a:pt x="70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48"/>
                  </a:lnTo>
                  <a:lnTo>
                    <a:pt x="28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32" y="82"/>
                  </a:lnTo>
                  <a:lnTo>
                    <a:pt x="34" y="88"/>
                  </a:lnTo>
                  <a:lnTo>
                    <a:pt x="38" y="94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6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72" y="104"/>
                  </a:lnTo>
                  <a:lnTo>
                    <a:pt x="78" y="102"/>
                  </a:lnTo>
                  <a:lnTo>
                    <a:pt x="84" y="98"/>
                  </a:lnTo>
                  <a:lnTo>
                    <a:pt x="88" y="94"/>
                  </a:lnTo>
                  <a:lnTo>
                    <a:pt x="94" y="88"/>
                  </a:lnTo>
                  <a:lnTo>
                    <a:pt x="96" y="82"/>
                  </a:lnTo>
                  <a:lnTo>
                    <a:pt x="98" y="74"/>
                  </a:lnTo>
                  <a:lnTo>
                    <a:pt x="100" y="64"/>
                  </a:lnTo>
                  <a:lnTo>
                    <a:pt x="100" y="64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226"/>
            <p:cNvSpPr>
              <a:spLocks/>
            </p:cNvSpPr>
            <p:nvPr userDrawn="1"/>
          </p:nvSpPr>
          <p:spPr bwMode="auto">
            <a:xfrm>
              <a:off x="3099366" y="3070452"/>
              <a:ext cx="43177" cy="76185"/>
            </a:xfrm>
            <a:custGeom>
              <a:avLst/>
              <a:gdLst>
                <a:gd name="T0" fmla="*/ 0 w 70"/>
                <a:gd name="T1" fmla="*/ 2 h 124"/>
                <a:gd name="T2" fmla="*/ 28 w 70"/>
                <a:gd name="T3" fmla="*/ 2 h 124"/>
                <a:gd name="T4" fmla="*/ 28 w 70"/>
                <a:gd name="T5" fmla="*/ 30 h 124"/>
                <a:gd name="T6" fmla="*/ 28 w 70"/>
                <a:gd name="T7" fmla="*/ 30 h 124"/>
                <a:gd name="T8" fmla="*/ 34 w 70"/>
                <a:gd name="T9" fmla="*/ 16 h 124"/>
                <a:gd name="T10" fmla="*/ 44 w 70"/>
                <a:gd name="T11" fmla="*/ 6 h 124"/>
                <a:gd name="T12" fmla="*/ 50 w 70"/>
                <a:gd name="T13" fmla="*/ 4 h 124"/>
                <a:gd name="T14" fmla="*/ 56 w 70"/>
                <a:gd name="T15" fmla="*/ 0 h 124"/>
                <a:gd name="T16" fmla="*/ 64 w 70"/>
                <a:gd name="T17" fmla="*/ 0 h 124"/>
                <a:gd name="T18" fmla="*/ 70 w 70"/>
                <a:gd name="T19" fmla="*/ 0 h 124"/>
                <a:gd name="T20" fmla="*/ 70 w 70"/>
                <a:gd name="T21" fmla="*/ 28 h 124"/>
                <a:gd name="T22" fmla="*/ 70 w 70"/>
                <a:gd name="T23" fmla="*/ 28 h 124"/>
                <a:gd name="T24" fmla="*/ 70 w 70"/>
                <a:gd name="T25" fmla="*/ 28 h 124"/>
                <a:gd name="T26" fmla="*/ 60 w 70"/>
                <a:gd name="T27" fmla="*/ 30 h 124"/>
                <a:gd name="T28" fmla="*/ 52 w 70"/>
                <a:gd name="T29" fmla="*/ 32 h 124"/>
                <a:gd name="T30" fmla="*/ 46 w 70"/>
                <a:gd name="T31" fmla="*/ 36 h 124"/>
                <a:gd name="T32" fmla="*/ 40 w 70"/>
                <a:gd name="T33" fmla="*/ 40 h 124"/>
                <a:gd name="T34" fmla="*/ 34 w 70"/>
                <a:gd name="T35" fmla="*/ 48 h 124"/>
                <a:gd name="T36" fmla="*/ 30 w 70"/>
                <a:gd name="T37" fmla="*/ 56 h 124"/>
                <a:gd name="T38" fmla="*/ 28 w 70"/>
                <a:gd name="T39" fmla="*/ 66 h 124"/>
                <a:gd name="T40" fmla="*/ 28 w 70"/>
                <a:gd name="T41" fmla="*/ 78 h 124"/>
                <a:gd name="T42" fmla="*/ 28 w 70"/>
                <a:gd name="T43" fmla="*/ 124 h 124"/>
                <a:gd name="T44" fmla="*/ 0 w 70"/>
                <a:gd name="T45" fmla="*/ 124 h 124"/>
                <a:gd name="T46" fmla="*/ 0 w 70"/>
                <a:gd name="T47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124">
                  <a:moveTo>
                    <a:pt x="0" y="2"/>
                  </a:moveTo>
                  <a:lnTo>
                    <a:pt x="28" y="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4" y="16"/>
                  </a:lnTo>
                  <a:lnTo>
                    <a:pt x="44" y="6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0" y="30"/>
                  </a:lnTo>
                  <a:lnTo>
                    <a:pt x="52" y="32"/>
                  </a:lnTo>
                  <a:lnTo>
                    <a:pt x="46" y="36"/>
                  </a:lnTo>
                  <a:lnTo>
                    <a:pt x="40" y="40"/>
                  </a:lnTo>
                  <a:lnTo>
                    <a:pt x="34" y="48"/>
                  </a:lnTo>
                  <a:lnTo>
                    <a:pt x="30" y="56"/>
                  </a:lnTo>
                  <a:lnTo>
                    <a:pt x="28" y="66"/>
                  </a:lnTo>
                  <a:lnTo>
                    <a:pt x="28" y="78"/>
                  </a:lnTo>
                  <a:lnTo>
                    <a:pt x="28" y="124"/>
                  </a:lnTo>
                  <a:lnTo>
                    <a:pt x="0" y="12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Freeform 227"/>
            <p:cNvSpPr>
              <a:spLocks noEditPoints="1"/>
            </p:cNvSpPr>
            <p:nvPr userDrawn="1"/>
          </p:nvSpPr>
          <p:spPr bwMode="auto">
            <a:xfrm>
              <a:off x="3159052" y="3069182"/>
              <a:ext cx="80004" cy="78725"/>
            </a:xfrm>
            <a:custGeom>
              <a:avLst/>
              <a:gdLst>
                <a:gd name="T0" fmla="*/ 0 w 132"/>
                <a:gd name="T1" fmla="*/ 64 h 128"/>
                <a:gd name="T2" fmla="*/ 2 w 132"/>
                <a:gd name="T3" fmla="*/ 52 h 128"/>
                <a:gd name="T4" fmla="*/ 12 w 132"/>
                <a:gd name="T5" fmla="*/ 30 h 128"/>
                <a:gd name="T6" fmla="*/ 30 w 132"/>
                <a:gd name="T7" fmla="*/ 12 h 128"/>
                <a:gd name="T8" fmla="*/ 52 w 132"/>
                <a:gd name="T9" fmla="*/ 2 h 128"/>
                <a:gd name="T10" fmla="*/ 66 w 132"/>
                <a:gd name="T11" fmla="*/ 0 h 128"/>
                <a:gd name="T12" fmla="*/ 92 w 132"/>
                <a:gd name="T13" fmla="*/ 6 h 128"/>
                <a:gd name="T14" fmla="*/ 112 w 132"/>
                <a:gd name="T15" fmla="*/ 20 h 128"/>
                <a:gd name="T16" fmla="*/ 126 w 132"/>
                <a:gd name="T17" fmla="*/ 40 h 128"/>
                <a:gd name="T18" fmla="*/ 132 w 132"/>
                <a:gd name="T19" fmla="*/ 64 h 128"/>
                <a:gd name="T20" fmla="*/ 132 w 132"/>
                <a:gd name="T21" fmla="*/ 64 h 128"/>
                <a:gd name="T22" fmla="*/ 126 w 132"/>
                <a:gd name="T23" fmla="*/ 90 h 128"/>
                <a:gd name="T24" fmla="*/ 112 w 132"/>
                <a:gd name="T25" fmla="*/ 110 h 128"/>
                <a:gd name="T26" fmla="*/ 92 w 132"/>
                <a:gd name="T27" fmla="*/ 124 h 128"/>
                <a:gd name="T28" fmla="*/ 66 w 132"/>
                <a:gd name="T29" fmla="*/ 128 h 128"/>
                <a:gd name="T30" fmla="*/ 52 w 132"/>
                <a:gd name="T31" fmla="*/ 128 h 128"/>
                <a:gd name="T32" fmla="*/ 28 w 132"/>
                <a:gd name="T33" fmla="*/ 118 h 128"/>
                <a:gd name="T34" fmla="*/ 12 w 132"/>
                <a:gd name="T35" fmla="*/ 100 h 128"/>
                <a:gd name="T36" fmla="*/ 2 w 132"/>
                <a:gd name="T37" fmla="*/ 78 h 128"/>
                <a:gd name="T38" fmla="*/ 0 w 132"/>
                <a:gd name="T39" fmla="*/ 66 h 128"/>
                <a:gd name="T40" fmla="*/ 104 w 132"/>
                <a:gd name="T41" fmla="*/ 64 h 128"/>
                <a:gd name="T42" fmla="*/ 102 w 132"/>
                <a:gd name="T43" fmla="*/ 56 h 128"/>
                <a:gd name="T44" fmla="*/ 98 w 132"/>
                <a:gd name="T45" fmla="*/ 42 h 128"/>
                <a:gd name="T46" fmla="*/ 88 w 132"/>
                <a:gd name="T47" fmla="*/ 32 h 128"/>
                <a:gd name="T48" fmla="*/ 74 w 132"/>
                <a:gd name="T49" fmla="*/ 26 h 128"/>
                <a:gd name="T50" fmla="*/ 66 w 132"/>
                <a:gd name="T51" fmla="*/ 26 h 128"/>
                <a:gd name="T52" fmla="*/ 50 w 132"/>
                <a:gd name="T53" fmla="*/ 28 h 128"/>
                <a:gd name="T54" fmla="*/ 38 w 132"/>
                <a:gd name="T55" fmla="*/ 36 h 128"/>
                <a:gd name="T56" fmla="*/ 32 w 132"/>
                <a:gd name="T57" fmla="*/ 50 h 128"/>
                <a:gd name="T58" fmla="*/ 28 w 132"/>
                <a:gd name="T59" fmla="*/ 64 h 128"/>
                <a:gd name="T60" fmla="*/ 28 w 132"/>
                <a:gd name="T61" fmla="*/ 64 h 128"/>
                <a:gd name="T62" fmla="*/ 32 w 132"/>
                <a:gd name="T63" fmla="*/ 80 h 128"/>
                <a:gd name="T64" fmla="*/ 40 w 132"/>
                <a:gd name="T65" fmla="*/ 92 h 128"/>
                <a:gd name="T66" fmla="*/ 52 w 132"/>
                <a:gd name="T67" fmla="*/ 102 h 128"/>
                <a:gd name="T68" fmla="*/ 66 w 132"/>
                <a:gd name="T69" fmla="*/ 104 h 128"/>
                <a:gd name="T70" fmla="*/ 74 w 132"/>
                <a:gd name="T71" fmla="*/ 104 h 128"/>
                <a:gd name="T72" fmla="*/ 88 w 132"/>
                <a:gd name="T73" fmla="*/ 98 h 128"/>
                <a:gd name="T74" fmla="*/ 98 w 132"/>
                <a:gd name="T75" fmla="*/ 86 h 128"/>
                <a:gd name="T76" fmla="*/ 102 w 132"/>
                <a:gd name="T77" fmla="*/ 74 h 128"/>
                <a:gd name="T78" fmla="*/ 104 w 132"/>
                <a:gd name="T7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2"/>
                  </a:lnTo>
                  <a:lnTo>
                    <a:pt x="112" y="20"/>
                  </a:lnTo>
                  <a:lnTo>
                    <a:pt x="120" y="28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0" y="78"/>
                  </a:lnTo>
                  <a:lnTo>
                    <a:pt x="126" y="90"/>
                  </a:lnTo>
                  <a:lnTo>
                    <a:pt x="120" y="100"/>
                  </a:lnTo>
                  <a:lnTo>
                    <a:pt x="112" y="110"/>
                  </a:lnTo>
                  <a:lnTo>
                    <a:pt x="104" y="118"/>
                  </a:lnTo>
                  <a:lnTo>
                    <a:pt x="92" y="124"/>
                  </a:lnTo>
                  <a:lnTo>
                    <a:pt x="80" y="128"/>
                  </a:lnTo>
                  <a:lnTo>
                    <a:pt x="66" y="128"/>
                  </a:lnTo>
                  <a:lnTo>
                    <a:pt x="66" y="128"/>
                  </a:lnTo>
                  <a:lnTo>
                    <a:pt x="52" y="128"/>
                  </a:lnTo>
                  <a:lnTo>
                    <a:pt x="40" y="124"/>
                  </a:lnTo>
                  <a:lnTo>
                    <a:pt x="28" y="118"/>
                  </a:lnTo>
                  <a:lnTo>
                    <a:pt x="20" y="110"/>
                  </a:lnTo>
                  <a:lnTo>
                    <a:pt x="12" y="100"/>
                  </a:lnTo>
                  <a:lnTo>
                    <a:pt x="6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04" y="66"/>
                  </a:moveTo>
                  <a:lnTo>
                    <a:pt x="104" y="64"/>
                  </a:lnTo>
                  <a:lnTo>
                    <a:pt x="104" y="64"/>
                  </a:lnTo>
                  <a:lnTo>
                    <a:pt x="102" y="56"/>
                  </a:lnTo>
                  <a:lnTo>
                    <a:pt x="100" y="50"/>
                  </a:lnTo>
                  <a:lnTo>
                    <a:pt x="98" y="42"/>
                  </a:lnTo>
                  <a:lnTo>
                    <a:pt x="92" y="38"/>
                  </a:lnTo>
                  <a:lnTo>
                    <a:pt x="88" y="32"/>
                  </a:lnTo>
                  <a:lnTo>
                    <a:pt x="80" y="28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58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72"/>
                  </a:lnTo>
                  <a:lnTo>
                    <a:pt x="32" y="80"/>
                  </a:lnTo>
                  <a:lnTo>
                    <a:pt x="34" y="86"/>
                  </a:lnTo>
                  <a:lnTo>
                    <a:pt x="40" y="92"/>
                  </a:lnTo>
                  <a:lnTo>
                    <a:pt x="44" y="98"/>
                  </a:lnTo>
                  <a:lnTo>
                    <a:pt x="52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2" y="102"/>
                  </a:lnTo>
                  <a:lnTo>
                    <a:pt x="88" y="98"/>
                  </a:lnTo>
                  <a:lnTo>
                    <a:pt x="94" y="92"/>
                  </a:lnTo>
                  <a:lnTo>
                    <a:pt x="98" y="86"/>
                  </a:lnTo>
                  <a:lnTo>
                    <a:pt x="100" y="80"/>
                  </a:lnTo>
                  <a:lnTo>
                    <a:pt x="102" y="74"/>
                  </a:lnTo>
                  <a:lnTo>
                    <a:pt x="104" y="66"/>
                  </a:lnTo>
                  <a:lnTo>
                    <a:pt x="104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Freeform 228"/>
            <p:cNvSpPr>
              <a:spLocks noEditPoints="1"/>
            </p:cNvSpPr>
            <p:nvPr userDrawn="1"/>
          </p:nvSpPr>
          <p:spPr bwMode="auto">
            <a:xfrm>
              <a:off x="3259375" y="3070452"/>
              <a:ext cx="67305" cy="77454"/>
            </a:xfrm>
            <a:custGeom>
              <a:avLst/>
              <a:gdLst>
                <a:gd name="T0" fmla="*/ 82 w 110"/>
                <a:gd name="T1" fmla="*/ 108 h 126"/>
                <a:gd name="T2" fmla="*/ 76 w 110"/>
                <a:gd name="T3" fmla="*/ 116 h 126"/>
                <a:gd name="T4" fmla="*/ 56 w 110"/>
                <a:gd name="T5" fmla="*/ 126 h 126"/>
                <a:gd name="T6" fmla="*/ 44 w 110"/>
                <a:gd name="T7" fmla="*/ 126 h 126"/>
                <a:gd name="T8" fmla="*/ 26 w 110"/>
                <a:gd name="T9" fmla="*/ 124 h 126"/>
                <a:gd name="T10" fmla="*/ 12 w 110"/>
                <a:gd name="T11" fmla="*/ 116 h 126"/>
                <a:gd name="T12" fmla="*/ 4 w 110"/>
                <a:gd name="T13" fmla="*/ 104 h 126"/>
                <a:gd name="T14" fmla="*/ 0 w 110"/>
                <a:gd name="T15" fmla="*/ 88 h 126"/>
                <a:gd name="T16" fmla="*/ 0 w 110"/>
                <a:gd name="T17" fmla="*/ 88 h 126"/>
                <a:gd name="T18" fmla="*/ 4 w 110"/>
                <a:gd name="T19" fmla="*/ 70 h 126"/>
                <a:gd name="T20" fmla="*/ 14 w 110"/>
                <a:gd name="T21" fmla="*/ 58 h 126"/>
                <a:gd name="T22" fmla="*/ 30 w 110"/>
                <a:gd name="T23" fmla="*/ 50 h 126"/>
                <a:gd name="T24" fmla="*/ 50 w 110"/>
                <a:gd name="T25" fmla="*/ 48 h 126"/>
                <a:gd name="T26" fmla="*/ 68 w 110"/>
                <a:gd name="T27" fmla="*/ 50 h 126"/>
                <a:gd name="T28" fmla="*/ 84 w 110"/>
                <a:gd name="T29" fmla="*/ 50 h 126"/>
                <a:gd name="T30" fmla="*/ 82 w 110"/>
                <a:gd name="T31" fmla="*/ 40 h 126"/>
                <a:gd name="T32" fmla="*/ 76 w 110"/>
                <a:gd name="T33" fmla="*/ 32 h 126"/>
                <a:gd name="T34" fmla="*/ 54 w 110"/>
                <a:gd name="T35" fmla="*/ 24 h 126"/>
                <a:gd name="T36" fmla="*/ 34 w 110"/>
                <a:gd name="T37" fmla="*/ 26 h 126"/>
                <a:gd name="T38" fmla="*/ 10 w 110"/>
                <a:gd name="T39" fmla="*/ 10 h 126"/>
                <a:gd name="T40" fmla="*/ 32 w 110"/>
                <a:gd name="T41" fmla="*/ 2 h 126"/>
                <a:gd name="T42" fmla="*/ 56 w 110"/>
                <a:gd name="T43" fmla="*/ 0 h 126"/>
                <a:gd name="T44" fmla="*/ 70 w 110"/>
                <a:gd name="T45" fmla="*/ 0 h 126"/>
                <a:gd name="T46" fmla="*/ 90 w 110"/>
                <a:gd name="T47" fmla="*/ 8 h 126"/>
                <a:gd name="T48" fmla="*/ 104 w 110"/>
                <a:gd name="T49" fmla="*/ 20 h 126"/>
                <a:gd name="T50" fmla="*/ 110 w 110"/>
                <a:gd name="T51" fmla="*/ 40 h 126"/>
                <a:gd name="T52" fmla="*/ 110 w 110"/>
                <a:gd name="T53" fmla="*/ 124 h 126"/>
                <a:gd name="T54" fmla="*/ 84 w 110"/>
                <a:gd name="T55" fmla="*/ 72 h 126"/>
                <a:gd name="T56" fmla="*/ 72 w 110"/>
                <a:gd name="T57" fmla="*/ 70 h 126"/>
                <a:gd name="T58" fmla="*/ 56 w 110"/>
                <a:gd name="T59" fmla="*/ 68 h 126"/>
                <a:gd name="T60" fmla="*/ 34 w 110"/>
                <a:gd name="T61" fmla="*/ 72 h 126"/>
                <a:gd name="T62" fmla="*/ 28 w 110"/>
                <a:gd name="T63" fmla="*/ 86 h 126"/>
                <a:gd name="T64" fmla="*/ 28 w 110"/>
                <a:gd name="T65" fmla="*/ 88 h 126"/>
                <a:gd name="T66" fmla="*/ 34 w 110"/>
                <a:gd name="T67" fmla="*/ 100 h 126"/>
                <a:gd name="T68" fmla="*/ 52 w 110"/>
                <a:gd name="T69" fmla="*/ 106 h 126"/>
                <a:gd name="T70" fmla="*/ 64 w 110"/>
                <a:gd name="T71" fmla="*/ 104 h 126"/>
                <a:gd name="T72" fmla="*/ 82 w 110"/>
                <a:gd name="T73" fmla="*/ 90 h 126"/>
                <a:gd name="T74" fmla="*/ 84 w 110"/>
                <a:gd name="T75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26">
                  <a:moveTo>
                    <a:pt x="82" y="124"/>
                  </a:moveTo>
                  <a:lnTo>
                    <a:pt x="82" y="108"/>
                  </a:lnTo>
                  <a:lnTo>
                    <a:pt x="82" y="108"/>
                  </a:lnTo>
                  <a:lnTo>
                    <a:pt x="76" y="116"/>
                  </a:lnTo>
                  <a:lnTo>
                    <a:pt x="66" y="122"/>
                  </a:lnTo>
                  <a:lnTo>
                    <a:pt x="56" y="126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34" y="126"/>
                  </a:lnTo>
                  <a:lnTo>
                    <a:pt x="26" y="124"/>
                  </a:lnTo>
                  <a:lnTo>
                    <a:pt x="20" y="120"/>
                  </a:lnTo>
                  <a:lnTo>
                    <a:pt x="12" y="116"/>
                  </a:lnTo>
                  <a:lnTo>
                    <a:pt x="8" y="112"/>
                  </a:lnTo>
                  <a:lnTo>
                    <a:pt x="4" y="104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4" y="58"/>
                  </a:lnTo>
                  <a:lnTo>
                    <a:pt x="22" y="54"/>
                  </a:lnTo>
                  <a:lnTo>
                    <a:pt x="30" y="50"/>
                  </a:lnTo>
                  <a:lnTo>
                    <a:pt x="40" y="48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68" y="50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2" y="40"/>
                  </a:lnTo>
                  <a:lnTo>
                    <a:pt x="78" y="36"/>
                  </a:lnTo>
                  <a:lnTo>
                    <a:pt x="76" y="32"/>
                  </a:lnTo>
                  <a:lnTo>
                    <a:pt x="6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34" y="26"/>
                  </a:lnTo>
                  <a:lnTo>
                    <a:pt x="18" y="3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8"/>
                  </a:lnTo>
                  <a:lnTo>
                    <a:pt x="98" y="14"/>
                  </a:lnTo>
                  <a:lnTo>
                    <a:pt x="104" y="20"/>
                  </a:lnTo>
                  <a:lnTo>
                    <a:pt x="108" y="30"/>
                  </a:lnTo>
                  <a:lnTo>
                    <a:pt x="110" y="40"/>
                  </a:lnTo>
                  <a:lnTo>
                    <a:pt x="110" y="52"/>
                  </a:lnTo>
                  <a:lnTo>
                    <a:pt x="110" y="124"/>
                  </a:lnTo>
                  <a:lnTo>
                    <a:pt x="82" y="124"/>
                  </a:lnTo>
                  <a:close/>
                  <a:moveTo>
                    <a:pt x="84" y="72"/>
                  </a:moveTo>
                  <a:lnTo>
                    <a:pt x="84" y="72"/>
                  </a:lnTo>
                  <a:lnTo>
                    <a:pt x="72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44" y="70"/>
                  </a:lnTo>
                  <a:lnTo>
                    <a:pt x="34" y="72"/>
                  </a:lnTo>
                  <a:lnTo>
                    <a:pt x="30" y="7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4"/>
                  </a:lnTo>
                  <a:lnTo>
                    <a:pt x="34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64" y="104"/>
                  </a:lnTo>
                  <a:lnTo>
                    <a:pt x="74" y="98"/>
                  </a:lnTo>
                  <a:lnTo>
                    <a:pt x="82" y="90"/>
                  </a:lnTo>
                  <a:lnTo>
                    <a:pt x="84" y="86"/>
                  </a:lnTo>
                  <a:lnTo>
                    <a:pt x="84" y="80"/>
                  </a:lnTo>
                  <a:lnTo>
                    <a:pt x="84" y="7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Freeform 229"/>
            <p:cNvSpPr>
              <a:spLocks/>
            </p:cNvSpPr>
            <p:nvPr userDrawn="1"/>
          </p:nvSpPr>
          <p:spPr bwMode="auto">
            <a:xfrm>
              <a:off x="3350808" y="3069182"/>
              <a:ext cx="68575" cy="78725"/>
            </a:xfrm>
            <a:custGeom>
              <a:avLst/>
              <a:gdLst>
                <a:gd name="T0" fmla="*/ 0 w 114"/>
                <a:gd name="T1" fmla="*/ 66 h 128"/>
                <a:gd name="T2" fmla="*/ 0 w 114"/>
                <a:gd name="T3" fmla="*/ 64 h 128"/>
                <a:gd name="T4" fmla="*/ 0 w 114"/>
                <a:gd name="T5" fmla="*/ 64 h 128"/>
                <a:gd name="T6" fmla="*/ 2 w 114"/>
                <a:gd name="T7" fmla="*/ 52 h 128"/>
                <a:gd name="T8" fmla="*/ 6 w 114"/>
                <a:gd name="T9" fmla="*/ 40 h 128"/>
                <a:gd name="T10" fmla="*/ 10 w 114"/>
                <a:gd name="T11" fmla="*/ 30 h 128"/>
                <a:gd name="T12" fmla="*/ 18 w 114"/>
                <a:gd name="T13" fmla="*/ 20 h 128"/>
                <a:gd name="T14" fmla="*/ 28 w 114"/>
                <a:gd name="T15" fmla="*/ 12 h 128"/>
                <a:gd name="T16" fmla="*/ 38 w 114"/>
                <a:gd name="T17" fmla="*/ 6 h 128"/>
                <a:gd name="T18" fmla="*/ 50 w 114"/>
                <a:gd name="T19" fmla="*/ 2 h 128"/>
                <a:gd name="T20" fmla="*/ 64 w 114"/>
                <a:gd name="T21" fmla="*/ 0 h 128"/>
                <a:gd name="T22" fmla="*/ 64 w 114"/>
                <a:gd name="T23" fmla="*/ 0 h 128"/>
                <a:gd name="T24" fmla="*/ 80 w 114"/>
                <a:gd name="T25" fmla="*/ 2 h 128"/>
                <a:gd name="T26" fmla="*/ 92 w 114"/>
                <a:gd name="T27" fmla="*/ 6 h 128"/>
                <a:gd name="T28" fmla="*/ 104 w 114"/>
                <a:gd name="T29" fmla="*/ 14 h 128"/>
                <a:gd name="T30" fmla="*/ 114 w 114"/>
                <a:gd name="T31" fmla="*/ 22 h 128"/>
                <a:gd name="T32" fmla="*/ 96 w 114"/>
                <a:gd name="T33" fmla="*/ 40 h 128"/>
                <a:gd name="T34" fmla="*/ 96 w 114"/>
                <a:gd name="T35" fmla="*/ 40 h 128"/>
                <a:gd name="T36" fmla="*/ 90 w 114"/>
                <a:gd name="T37" fmla="*/ 34 h 128"/>
                <a:gd name="T38" fmla="*/ 82 w 114"/>
                <a:gd name="T39" fmla="*/ 30 h 128"/>
                <a:gd name="T40" fmla="*/ 74 w 114"/>
                <a:gd name="T41" fmla="*/ 26 h 128"/>
                <a:gd name="T42" fmla="*/ 64 w 114"/>
                <a:gd name="T43" fmla="*/ 26 h 128"/>
                <a:gd name="T44" fmla="*/ 64 w 114"/>
                <a:gd name="T45" fmla="*/ 26 h 128"/>
                <a:gd name="T46" fmla="*/ 56 w 114"/>
                <a:gd name="T47" fmla="*/ 26 h 128"/>
                <a:gd name="T48" fmla="*/ 50 w 114"/>
                <a:gd name="T49" fmla="*/ 28 h 128"/>
                <a:gd name="T50" fmla="*/ 44 w 114"/>
                <a:gd name="T51" fmla="*/ 32 h 128"/>
                <a:gd name="T52" fmla="*/ 38 w 114"/>
                <a:gd name="T53" fmla="*/ 36 h 128"/>
                <a:gd name="T54" fmla="*/ 34 w 114"/>
                <a:gd name="T55" fmla="*/ 42 h 128"/>
                <a:gd name="T56" fmla="*/ 32 w 114"/>
                <a:gd name="T57" fmla="*/ 50 h 128"/>
                <a:gd name="T58" fmla="*/ 30 w 114"/>
                <a:gd name="T59" fmla="*/ 56 h 128"/>
                <a:gd name="T60" fmla="*/ 28 w 114"/>
                <a:gd name="T61" fmla="*/ 64 h 128"/>
                <a:gd name="T62" fmla="*/ 28 w 114"/>
                <a:gd name="T63" fmla="*/ 64 h 128"/>
                <a:gd name="T64" fmla="*/ 28 w 114"/>
                <a:gd name="T65" fmla="*/ 64 h 128"/>
                <a:gd name="T66" fmla="*/ 30 w 114"/>
                <a:gd name="T67" fmla="*/ 72 h 128"/>
                <a:gd name="T68" fmla="*/ 32 w 114"/>
                <a:gd name="T69" fmla="*/ 80 h 128"/>
                <a:gd name="T70" fmla="*/ 34 w 114"/>
                <a:gd name="T71" fmla="*/ 86 h 128"/>
                <a:gd name="T72" fmla="*/ 38 w 114"/>
                <a:gd name="T73" fmla="*/ 92 h 128"/>
                <a:gd name="T74" fmla="*/ 44 w 114"/>
                <a:gd name="T75" fmla="*/ 98 h 128"/>
                <a:gd name="T76" fmla="*/ 50 w 114"/>
                <a:gd name="T77" fmla="*/ 102 h 128"/>
                <a:gd name="T78" fmla="*/ 58 w 114"/>
                <a:gd name="T79" fmla="*/ 104 h 128"/>
                <a:gd name="T80" fmla="*/ 66 w 114"/>
                <a:gd name="T81" fmla="*/ 104 h 128"/>
                <a:gd name="T82" fmla="*/ 66 w 114"/>
                <a:gd name="T83" fmla="*/ 104 h 128"/>
                <a:gd name="T84" fmla="*/ 74 w 114"/>
                <a:gd name="T85" fmla="*/ 104 h 128"/>
                <a:gd name="T86" fmla="*/ 82 w 114"/>
                <a:gd name="T87" fmla="*/ 100 h 128"/>
                <a:gd name="T88" fmla="*/ 90 w 114"/>
                <a:gd name="T89" fmla="*/ 96 h 128"/>
                <a:gd name="T90" fmla="*/ 98 w 114"/>
                <a:gd name="T91" fmla="*/ 90 h 128"/>
                <a:gd name="T92" fmla="*/ 114 w 114"/>
                <a:gd name="T93" fmla="*/ 106 h 128"/>
                <a:gd name="T94" fmla="*/ 114 w 114"/>
                <a:gd name="T95" fmla="*/ 106 h 128"/>
                <a:gd name="T96" fmla="*/ 104 w 114"/>
                <a:gd name="T97" fmla="*/ 114 h 128"/>
                <a:gd name="T98" fmla="*/ 94 w 114"/>
                <a:gd name="T99" fmla="*/ 122 h 128"/>
                <a:gd name="T100" fmla="*/ 80 w 114"/>
                <a:gd name="T101" fmla="*/ 128 h 128"/>
                <a:gd name="T102" fmla="*/ 64 w 114"/>
                <a:gd name="T103" fmla="*/ 128 h 128"/>
                <a:gd name="T104" fmla="*/ 64 w 114"/>
                <a:gd name="T105" fmla="*/ 128 h 128"/>
                <a:gd name="T106" fmla="*/ 50 w 114"/>
                <a:gd name="T107" fmla="*/ 128 h 128"/>
                <a:gd name="T108" fmla="*/ 38 w 114"/>
                <a:gd name="T109" fmla="*/ 124 h 128"/>
                <a:gd name="T110" fmla="*/ 28 w 114"/>
                <a:gd name="T111" fmla="*/ 118 h 128"/>
                <a:gd name="T112" fmla="*/ 18 w 114"/>
                <a:gd name="T113" fmla="*/ 110 h 128"/>
                <a:gd name="T114" fmla="*/ 10 w 114"/>
                <a:gd name="T115" fmla="*/ 100 h 128"/>
                <a:gd name="T116" fmla="*/ 6 w 114"/>
                <a:gd name="T117" fmla="*/ 90 h 128"/>
                <a:gd name="T118" fmla="*/ 2 w 114"/>
                <a:gd name="T119" fmla="*/ 78 h 128"/>
                <a:gd name="T120" fmla="*/ 0 w 114"/>
                <a:gd name="T121" fmla="*/ 66 h 128"/>
                <a:gd name="T122" fmla="*/ 0 w 114"/>
                <a:gd name="T12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28">
                  <a:moveTo>
                    <a:pt x="0" y="66"/>
                  </a:move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4" y="14"/>
                  </a:lnTo>
                  <a:lnTo>
                    <a:pt x="114" y="22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0" y="34"/>
                  </a:lnTo>
                  <a:lnTo>
                    <a:pt x="82" y="30"/>
                  </a:lnTo>
                  <a:lnTo>
                    <a:pt x="7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6" y="26"/>
                  </a:lnTo>
                  <a:lnTo>
                    <a:pt x="50" y="28"/>
                  </a:lnTo>
                  <a:lnTo>
                    <a:pt x="44" y="32"/>
                  </a:lnTo>
                  <a:lnTo>
                    <a:pt x="38" y="36"/>
                  </a:lnTo>
                  <a:lnTo>
                    <a:pt x="34" y="42"/>
                  </a:lnTo>
                  <a:lnTo>
                    <a:pt x="32" y="50"/>
                  </a:lnTo>
                  <a:lnTo>
                    <a:pt x="30" y="56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72"/>
                  </a:lnTo>
                  <a:lnTo>
                    <a:pt x="32" y="80"/>
                  </a:lnTo>
                  <a:lnTo>
                    <a:pt x="34" y="86"/>
                  </a:lnTo>
                  <a:lnTo>
                    <a:pt x="38" y="92"/>
                  </a:lnTo>
                  <a:lnTo>
                    <a:pt x="44" y="98"/>
                  </a:lnTo>
                  <a:lnTo>
                    <a:pt x="50" y="102"/>
                  </a:lnTo>
                  <a:lnTo>
                    <a:pt x="5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74" y="104"/>
                  </a:lnTo>
                  <a:lnTo>
                    <a:pt x="82" y="100"/>
                  </a:lnTo>
                  <a:lnTo>
                    <a:pt x="90" y="96"/>
                  </a:lnTo>
                  <a:lnTo>
                    <a:pt x="98" y="9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04" y="114"/>
                  </a:lnTo>
                  <a:lnTo>
                    <a:pt x="94" y="122"/>
                  </a:lnTo>
                  <a:lnTo>
                    <a:pt x="80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50" y="128"/>
                  </a:lnTo>
                  <a:lnTo>
                    <a:pt x="38" y="124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6" y="90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Freeform 230"/>
            <p:cNvSpPr>
              <a:spLocks/>
            </p:cNvSpPr>
            <p:nvPr userDrawn="1"/>
          </p:nvSpPr>
          <p:spPr bwMode="auto">
            <a:xfrm>
              <a:off x="3443511" y="3042518"/>
              <a:ext cx="66035" cy="104120"/>
            </a:xfrm>
            <a:custGeom>
              <a:avLst/>
              <a:gdLst>
                <a:gd name="T0" fmla="*/ 0 w 110"/>
                <a:gd name="T1" fmla="*/ 0 h 170"/>
                <a:gd name="T2" fmla="*/ 28 w 110"/>
                <a:gd name="T3" fmla="*/ 0 h 170"/>
                <a:gd name="T4" fmla="*/ 28 w 110"/>
                <a:gd name="T5" fmla="*/ 66 h 170"/>
                <a:gd name="T6" fmla="*/ 28 w 110"/>
                <a:gd name="T7" fmla="*/ 66 h 170"/>
                <a:gd name="T8" fmla="*/ 34 w 110"/>
                <a:gd name="T9" fmla="*/ 58 h 170"/>
                <a:gd name="T10" fmla="*/ 42 w 110"/>
                <a:gd name="T11" fmla="*/ 52 h 170"/>
                <a:gd name="T12" fmla="*/ 52 w 110"/>
                <a:gd name="T13" fmla="*/ 46 h 170"/>
                <a:gd name="T14" fmla="*/ 66 w 110"/>
                <a:gd name="T15" fmla="*/ 44 h 170"/>
                <a:gd name="T16" fmla="*/ 66 w 110"/>
                <a:gd name="T17" fmla="*/ 44 h 170"/>
                <a:gd name="T18" fmla="*/ 76 w 110"/>
                <a:gd name="T19" fmla="*/ 46 h 170"/>
                <a:gd name="T20" fmla="*/ 84 w 110"/>
                <a:gd name="T21" fmla="*/ 48 h 170"/>
                <a:gd name="T22" fmla="*/ 92 w 110"/>
                <a:gd name="T23" fmla="*/ 52 h 170"/>
                <a:gd name="T24" fmla="*/ 98 w 110"/>
                <a:gd name="T25" fmla="*/ 58 h 170"/>
                <a:gd name="T26" fmla="*/ 102 w 110"/>
                <a:gd name="T27" fmla="*/ 64 h 170"/>
                <a:gd name="T28" fmla="*/ 106 w 110"/>
                <a:gd name="T29" fmla="*/ 72 h 170"/>
                <a:gd name="T30" fmla="*/ 108 w 110"/>
                <a:gd name="T31" fmla="*/ 82 h 170"/>
                <a:gd name="T32" fmla="*/ 110 w 110"/>
                <a:gd name="T33" fmla="*/ 92 h 170"/>
                <a:gd name="T34" fmla="*/ 110 w 110"/>
                <a:gd name="T35" fmla="*/ 170 h 170"/>
                <a:gd name="T36" fmla="*/ 82 w 110"/>
                <a:gd name="T37" fmla="*/ 170 h 170"/>
                <a:gd name="T38" fmla="*/ 82 w 110"/>
                <a:gd name="T39" fmla="*/ 100 h 170"/>
                <a:gd name="T40" fmla="*/ 82 w 110"/>
                <a:gd name="T41" fmla="*/ 100 h 170"/>
                <a:gd name="T42" fmla="*/ 80 w 110"/>
                <a:gd name="T43" fmla="*/ 88 h 170"/>
                <a:gd name="T44" fmla="*/ 74 w 110"/>
                <a:gd name="T45" fmla="*/ 78 h 170"/>
                <a:gd name="T46" fmla="*/ 66 w 110"/>
                <a:gd name="T47" fmla="*/ 72 h 170"/>
                <a:gd name="T48" fmla="*/ 54 w 110"/>
                <a:gd name="T49" fmla="*/ 70 h 170"/>
                <a:gd name="T50" fmla="*/ 54 w 110"/>
                <a:gd name="T51" fmla="*/ 70 h 170"/>
                <a:gd name="T52" fmla="*/ 44 w 110"/>
                <a:gd name="T53" fmla="*/ 72 h 170"/>
                <a:gd name="T54" fmla="*/ 36 w 110"/>
                <a:gd name="T55" fmla="*/ 78 h 170"/>
                <a:gd name="T56" fmla="*/ 30 w 110"/>
                <a:gd name="T57" fmla="*/ 88 h 170"/>
                <a:gd name="T58" fmla="*/ 28 w 110"/>
                <a:gd name="T59" fmla="*/ 100 h 170"/>
                <a:gd name="T60" fmla="*/ 28 w 110"/>
                <a:gd name="T61" fmla="*/ 170 h 170"/>
                <a:gd name="T62" fmla="*/ 0 w 110"/>
                <a:gd name="T63" fmla="*/ 170 h 170"/>
                <a:gd name="T64" fmla="*/ 0 w 110"/>
                <a:gd name="T6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70">
                  <a:moveTo>
                    <a:pt x="0" y="0"/>
                  </a:moveTo>
                  <a:lnTo>
                    <a:pt x="28" y="0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34" y="58"/>
                  </a:lnTo>
                  <a:lnTo>
                    <a:pt x="42" y="52"/>
                  </a:lnTo>
                  <a:lnTo>
                    <a:pt x="52" y="46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76" y="46"/>
                  </a:lnTo>
                  <a:lnTo>
                    <a:pt x="84" y="48"/>
                  </a:lnTo>
                  <a:lnTo>
                    <a:pt x="92" y="52"/>
                  </a:lnTo>
                  <a:lnTo>
                    <a:pt x="98" y="58"/>
                  </a:lnTo>
                  <a:lnTo>
                    <a:pt x="102" y="64"/>
                  </a:lnTo>
                  <a:lnTo>
                    <a:pt x="106" y="72"/>
                  </a:lnTo>
                  <a:lnTo>
                    <a:pt x="108" y="82"/>
                  </a:lnTo>
                  <a:lnTo>
                    <a:pt x="110" y="92"/>
                  </a:lnTo>
                  <a:lnTo>
                    <a:pt x="110" y="170"/>
                  </a:lnTo>
                  <a:lnTo>
                    <a:pt x="82" y="170"/>
                  </a:lnTo>
                  <a:lnTo>
                    <a:pt x="82" y="100"/>
                  </a:lnTo>
                  <a:lnTo>
                    <a:pt x="82" y="100"/>
                  </a:lnTo>
                  <a:lnTo>
                    <a:pt x="80" y="88"/>
                  </a:lnTo>
                  <a:lnTo>
                    <a:pt x="74" y="78"/>
                  </a:lnTo>
                  <a:lnTo>
                    <a:pt x="66" y="72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44" y="72"/>
                  </a:lnTo>
                  <a:lnTo>
                    <a:pt x="36" y="78"/>
                  </a:lnTo>
                  <a:lnTo>
                    <a:pt x="30" y="88"/>
                  </a:lnTo>
                  <a:lnTo>
                    <a:pt x="28" y="100"/>
                  </a:lnTo>
                  <a:lnTo>
                    <a:pt x="28" y="170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Freeform 232"/>
            <p:cNvSpPr>
              <a:spLocks/>
            </p:cNvSpPr>
            <p:nvPr userDrawn="1"/>
          </p:nvSpPr>
          <p:spPr bwMode="auto">
            <a:xfrm>
              <a:off x="1016721" y="2652704"/>
              <a:ext cx="298427" cy="333945"/>
            </a:xfrm>
            <a:custGeom>
              <a:avLst/>
              <a:gdLst>
                <a:gd name="T0" fmla="*/ 0 w 490"/>
                <a:gd name="T1" fmla="*/ 274 h 548"/>
                <a:gd name="T2" fmla="*/ 2 w 490"/>
                <a:gd name="T3" fmla="*/ 246 h 548"/>
                <a:gd name="T4" fmla="*/ 12 w 490"/>
                <a:gd name="T5" fmla="*/ 194 h 548"/>
                <a:gd name="T6" fmla="*/ 32 w 490"/>
                <a:gd name="T7" fmla="*/ 144 h 548"/>
                <a:gd name="T8" fmla="*/ 60 w 490"/>
                <a:gd name="T9" fmla="*/ 100 h 548"/>
                <a:gd name="T10" fmla="*/ 96 w 490"/>
                <a:gd name="T11" fmla="*/ 64 h 548"/>
                <a:gd name="T12" fmla="*/ 140 w 490"/>
                <a:gd name="T13" fmla="*/ 34 h 548"/>
                <a:gd name="T14" fmla="*/ 190 w 490"/>
                <a:gd name="T15" fmla="*/ 12 h 548"/>
                <a:gd name="T16" fmla="*/ 246 w 490"/>
                <a:gd name="T17" fmla="*/ 2 h 548"/>
                <a:gd name="T18" fmla="*/ 276 w 490"/>
                <a:gd name="T19" fmla="*/ 0 h 548"/>
                <a:gd name="T20" fmla="*/ 344 w 490"/>
                <a:gd name="T21" fmla="*/ 6 h 548"/>
                <a:gd name="T22" fmla="*/ 400 w 490"/>
                <a:gd name="T23" fmla="*/ 24 h 548"/>
                <a:gd name="T24" fmla="*/ 446 w 490"/>
                <a:gd name="T25" fmla="*/ 50 h 548"/>
                <a:gd name="T26" fmla="*/ 486 w 490"/>
                <a:gd name="T27" fmla="*/ 82 h 548"/>
                <a:gd name="T28" fmla="*/ 412 w 490"/>
                <a:gd name="T29" fmla="*/ 168 h 548"/>
                <a:gd name="T30" fmla="*/ 380 w 490"/>
                <a:gd name="T31" fmla="*/ 142 h 548"/>
                <a:gd name="T32" fmla="*/ 348 w 490"/>
                <a:gd name="T33" fmla="*/ 124 h 548"/>
                <a:gd name="T34" fmla="*/ 314 w 490"/>
                <a:gd name="T35" fmla="*/ 112 h 548"/>
                <a:gd name="T36" fmla="*/ 276 w 490"/>
                <a:gd name="T37" fmla="*/ 108 h 548"/>
                <a:gd name="T38" fmla="*/ 260 w 490"/>
                <a:gd name="T39" fmla="*/ 108 h 548"/>
                <a:gd name="T40" fmla="*/ 228 w 490"/>
                <a:gd name="T41" fmla="*/ 116 h 548"/>
                <a:gd name="T42" fmla="*/ 200 w 490"/>
                <a:gd name="T43" fmla="*/ 128 h 548"/>
                <a:gd name="T44" fmla="*/ 176 w 490"/>
                <a:gd name="T45" fmla="*/ 146 h 548"/>
                <a:gd name="T46" fmla="*/ 156 w 490"/>
                <a:gd name="T47" fmla="*/ 168 h 548"/>
                <a:gd name="T48" fmla="*/ 140 w 490"/>
                <a:gd name="T49" fmla="*/ 194 h 548"/>
                <a:gd name="T50" fmla="*/ 130 w 490"/>
                <a:gd name="T51" fmla="*/ 224 h 548"/>
                <a:gd name="T52" fmla="*/ 124 w 490"/>
                <a:gd name="T53" fmla="*/ 256 h 548"/>
                <a:gd name="T54" fmla="*/ 122 w 490"/>
                <a:gd name="T55" fmla="*/ 274 h 548"/>
                <a:gd name="T56" fmla="*/ 124 w 490"/>
                <a:gd name="T57" fmla="*/ 292 h 548"/>
                <a:gd name="T58" fmla="*/ 128 w 490"/>
                <a:gd name="T59" fmla="*/ 324 h 548"/>
                <a:gd name="T60" fmla="*/ 140 w 490"/>
                <a:gd name="T61" fmla="*/ 352 h 548"/>
                <a:gd name="T62" fmla="*/ 156 w 490"/>
                <a:gd name="T63" fmla="*/ 380 h 548"/>
                <a:gd name="T64" fmla="*/ 176 w 490"/>
                <a:gd name="T65" fmla="*/ 402 h 548"/>
                <a:gd name="T66" fmla="*/ 200 w 490"/>
                <a:gd name="T67" fmla="*/ 420 h 548"/>
                <a:gd name="T68" fmla="*/ 228 w 490"/>
                <a:gd name="T69" fmla="*/ 432 h 548"/>
                <a:gd name="T70" fmla="*/ 260 w 490"/>
                <a:gd name="T71" fmla="*/ 440 h 548"/>
                <a:gd name="T72" fmla="*/ 276 w 490"/>
                <a:gd name="T73" fmla="*/ 440 h 548"/>
                <a:gd name="T74" fmla="*/ 318 w 490"/>
                <a:gd name="T75" fmla="*/ 436 h 548"/>
                <a:gd name="T76" fmla="*/ 352 w 490"/>
                <a:gd name="T77" fmla="*/ 424 h 548"/>
                <a:gd name="T78" fmla="*/ 384 w 490"/>
                <a:gd name="T79" fmla="*/ 404 h 548"/>
                <a:gd name="T80" fmla="*/ 490 w 490"/>
                <a:gd name="T81" fmla="*/ 454 h 548"/>
                <a:gd name="T82" fmla="*/ 468 w 490"/>
                <a:gd name="T83" fmla="*/ 474 h 548"/>
                <a:gd name="T84" fmla="*/ 424 w 490"/>
                <a:gd name="T85" fmla="*/ 508 h 548"/>
                <a:gd name="T86" fmla="*/ 372 w 490"/>
                <a:gd name="T87" fmla="*/ 534 h 548"/>
                <a:gd name="T88" fmla="*/ 308 w 490"/>
                <a:gd name="T89" fmla="*/ 546 h 548"/>
                <a:gd name="T90" fmla="*/ 272 w 490"/>
                <a:gd name="T91" fmla="*/ 548 h 548"/>
                <a:gd name="T92" fmla="*/ 216 w 490"/>
                <a:gd name="T93" fmla="*/ 542 h 548"/>
                <a:gd name="T94" fmla="*/ 164 w 490"/>
                <a:gd name="T95" fmla="*/ 526 h 548"/>
                <a:gd name="T96" fmla="*/ 118 w 490"/>
                <a:gd name="T97" fmla="*/ 502 h 548"/>
                <a:gd name="T98" fmla="*/ 78 w 490"/>
                <a:gd name="T99" fmla="*/ 468 h 548"/>
                <a:gd name="T100" fmla="*/ 46 w 490"/>
                <a:gd name="T101" fmla="*/ 428 h 548"/>
                <a:gd name="T102" fmla="*/ 22 w 490"/>
                <a:gd name="T103" fmla="*/ 382 h 548"/>
                <a:gd name="T104" fmla="*/ 6 w 490"/>
                <a:gd name="T105" fmla="*/ 332 h 548"/>
                <a:gd name="T106" fmla="*/ 0 w 490"/>
                <a:gd name="T107" fmla="*/ 27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0" h="548">
                  <a:moveTo>
                    <a:pt x="0" y="276"/>
                  </a:moveTo>
                  <a:lnTo>
                    <a:pt x="0" y="274"/>
                  </a:lnTo>
                  <a:lnTo>
                    <a:pt x="0" y="274"/>
                  </a:lnTo>
                  <a:lnTo>
                    <a:pt x="2" y="246"/>
                  </a:lnTo>
                  <a:lnTo>
                    <a:pt x="6" y="220"/>
                  </a:lnTo>
                  <a:lnTo>
                    <a:pt x="12" y="194"/>
                  </a:lnTo>
                  <a:lnTo>
                    <a:pt x="22" y="168"/>
                  </a:lnTo>
                  <a:lnTo>
                    <a:pt x="32" y="144"/>
                  </a:lnTo>
                  <a:lnTo>
                    <a:pt x="46" y="122"/>
                  </a:lnTo>
                  <a:lnTo>
                    <a:pt x="60" y="100"/>
                  </a:lnTo>
                  <a:lnTo>
                    <a:pt x="78" y="80"/>
                  </a:lnTo>
                  <a:lnTo>
                    <a:pt x="96" y="64"/>
                  </a:lnTo>
                  <a:lnTo>
                    <a:pt x="118" y="48"/>
                  </a:lnTo>
                  <a:lnTo>
                    <a:pt x="140" y="34"/>
                  </a:lnTo>
                  <a:lnTo>
                    <a:pt x="166" y="22"/>
                  </a:lnTo>
                  <a:lnTo>
                    <a:pt x="190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312" y="2"/>
                  </a:lnTo>
                  <a:lnTo>
                    <a:pt x="344" y="6"/>
                  </a:lnTo>
                  <a:lnTo>
                    <a:pt x="374" y="14"/>
                  </a:lnTo>
                  <a:lnTo>
                    <a:pt x="400" y="24"/>
                  </a:lnTo>
                  <a:lnTo>
                    <a:pt x="424" y="36"/>
                  </a:lnTo>
                  <a:lnTo>
                    <a:pt x="446" y="50"/>
                  </a:lnTo>
                  <a:lnTo>
                    <a:pt x="466" y="64"/>
                  </a:lnTo>
                  <a:lnTo>
                    <a:pt x="486" y="82"/>
                  </a:lnTo>
                  <a:lnTo>
                    <a:pt x="412" y="168"/>
                  </a:lnTo>
                  <a:lnTo>
                    <a:pt x="412" y="168"/>
                  </a:lnTo>
                  <a:lnTo>
                    <a:pt x="396" y="154"/>
                  </a:lnTo>
                  <a:lnTo>
                    <a:pt x="380" y="142"/>
                  </a:lnTo>
                  <a:lnTo>
                    <a:pt x="364" y="132"/>
                  </a:lnTo>
                  <a:lnTo>
                    <a:pt x="348" y="124"/>
                  </a:lnTo>
                  <a:lnTo>
                    <a:pt x="332" y="118"/>
                  </a:lnTo>
                  <a:lnTo>
                    <a:pt x="314" y="112"/>
                  </a:lnTo>
                  <a:lnTo>
                    <a:pt x="296" y="108"/>
                  </a:lnTo>
                  <a:lnTo>
                    <a:pt x="276" y="108"/>
                  </a:lnTo>
                  <a:lnTo>
                    <a:pt x="276" y="108"/>
                  </a:lnTo>
                  <a:lnTo>
                    <a:pt x="260" y="108"/>
                  </a:lnTo>
                  <a:lnTo>
                    <a:pt x="244" y="112"/>
                  </a:lnTo>
                  <a:lnTo>
                    <a:pt x="228" y="116"/>
                  </a:lnTo>
                  <a:lnTo>
                    <a:pt x="214" y="120"/>
                  </a:lnTo>
                  <a:lnTo>
                    <a:pt x="200" y="128"/>
                  </a:lnTo>
                  <a:lnTo>
                    <a:pt x="188" y="136"/>
                  </a:lnTo>
                  <a:lnTo>
                    <a:pt x="176" y="146"/>
                  </a:lnTo>
                  <a:lnTo>
                    <a:pt x="166" y="156"/>
                  </a:lnTo>
                  <a:lnTo>
                    <a:pt x="156" y="168"/>
                  </a:lnTo>
                  <a:lnTo>
                    <a:pt x="148" y="180"/>
                  </a:lnTo>
                  <a:lnTo>
                    <a:pt x="140" y="194"/>
                  </a:lnTo>
                  <a:lnTo>
                    <a:pt x="134" y="208"/>
                  </a:lnTo>
                  <a:lnTo>
                    <a:pt x="130" y="224"/>
                  </a:lnTo>
                  <a:lnTo>
                    <a:pt x="126" y="240"/>
                  </a:lnTo>
                  <a:lnTo>
                    <a:pt x="124" y="256"/>
                  </a:lnTo>
                  <a:lnTo>
                    <a:pt x="122" y="272"/>
                  </a:lnTo>
                  <a:lnTo>
                    <a:pt x="122" y="274"/>
                  </a:lnTo>
                  <a:lnTo>
                    <a:pt x="122" y="274"/>
                  </a:lnTo>
                  <a:lnTo>
                    <a:pt x="124" y="292"/>
                  </a:lnTo>
                  <a:lnTo>
                    <a:pt x="126" y="308"/>
                  </a:lnTo>
                  <a:lnTo>
                    <a:pt x="128" y="324"/>
                  </a:lnTo>
                  <a:lnTo>
                    <a:pt x="134" y="338"/>
                  </a:lnTo>
                  <a:lnTo>
                    <a:pt x="140" y="352"/>
                  </a:lnTo>
                  <a:lnTo>
                    <a:pt x="148" y="366"/>
                  </a:lnTo>
                  <a:lnTo>
                    <a:pt x="156" y="380"/>
                  </a:lnTo>
                  <a:lnTo>
                    <a:pt x="166" y="392"/>
                  </a:lnTo>
                  <a:lnTo>
                    <a:pt x="176" y="402"/>
                  </a:lnTo>
                  <a:lnTo>
                    <a:pt x="188" y="412"/>
                  </a:lnTo>
                  <a:lnTo>
                    <a:pt x="200" y="420"/>
                  </a:lnTo>
                  <a:lnTo>
                    <a:pt x="214" y="428"/>
                  </a:lnTo>
                  <a:lnTo>
                    <a:pt x="228" y="432"/>
                  </a:lnTo>
                  <a:lnTo>
                    <a:pt x="244" y="438"/>
                  </a:lnTo>
                  <a:lnTo>
                    <a:pt x="260" y="440"/>
                  </a:lnTo>
                  <a:lnTo>
                    <a:pt x="276" y="440"/>
                  </a:lnTo>
                  <a:lnTo>
                    <a:pt x="276" y="440"/>
                  </a:lnTo>
                  <a:lnTo>
                    <a:pt x="298" y="440"/>
                  </a:lnTo>
                  <a:lnTo>
                    <a:pt x="318" y="436"/>
                  </a:lnTo>
                  <a:lnTo>
                    <a:pt x="336" y="430"/>
                  </a:lnTo>
                  <a:lnTo>
                    <a:pt x="352" y="424"/>
                  </a:lnTo>
                  <a:lnTo>
                    <a:pt x="368" y="414"/>
                  </a:lnTo>
                  <a:lnTo>
                    <a:pt x="384" y="404"/>
                  </a:lnTo>
                  <a:lnTo>
                    <a:pt x="416" y="378"/>
                  </a:lnTo>
                  <a:lnTo>
                    <a:pt x="490" y="454"/>
                  </a:lnTo>
                  <a:lnTo>
                    <a:pt x="490" y="454"/>
                  </a:lnTo>
                  <a:lnTo>
                    <a:pt x="468" y="474"/>
                  </a:lnTo>
                  <a:lnTo>
                    <a:pt x="446" y="492"/>
                  </a:lnTo>
                  <a:lnTo>
                    <a:pt x="424" y="508"/>
                  </a:lnTo>
                  <a:lnTo>
                    <a:pt x="398" y="522"/>
                  </a:lnTo>
                  <a:lnTo>
                    <a:pt x="372" y="534"/>
                  </a:lnTo>
                  <a:lnTo>
                    <a:pt x="342" y="542"/>
                  </a:lnTo>
                  <a:lnTo>
                    <a:pt x="308" y="546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244" y="546"/>
                  </a:lnTo>
                  <a:lnTo>
                    <a:pt x="216" y="542"/>
                  </a:lnTo>
                  <a:lnTo>
                    <a:pt x="190" y="536"/>
                  </a:lnTo>
                  <a:lnTo>
                    <a:pt x="164" y="526"/>
                  </a:lnTo>
                  <a:lnTo>
                    <a:pt x="140" y="516"/>
                  </a:lnTo>
                  <a:lnTo>
                    <a:pt x="118" y="502"/>
                  </a:lnTo>
                  <a:lnTo>
                    <a:pt x="98" y="486"/>
                  </a:lnTo>
                  <a:lnTo>
                    <a:pt x="78" y="468"/>
                  </a:lnTo>
                  <a:lnTo>
                    <a:pt x="60" y="450"/>
                  </a:lnTo>
                  <a:lnTo>
                    <a:pt x="46" y="428"/>
                  </a:lnTo>
                  <a:lnTo>
                    <a:pt x="32" y="406"/>
                  </a:lnTo>
                  <a:lnTo>
                    <a:pt x="22" y="382"/>
                  </a:lnTo>
                  <a:lnTo>
                    <a:pt x="12" y="358"/>
                  </a:lnTo>
                  <a:lnTo>
                    <a:pt x="6" y="332"/>
                  </a:lnTo>
                  <a:lnTo>
                    <a:pt x="2" y="304"/>
                  </a:lnTo>
                  <a:lnTo>
                    <a:pt x="0" y="276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Freeform 233"/>
            <p:cNvSpPr>
              <a:spLocks/>
            </p:cNvSpPr>
            <p:nvPr userDrawn="1"/>
          </p:nvSpPr>
          <p:spPr bwMode="auto">
            <a:xfrm>
              <a:off x="1359596" y="2659053"/>
              <a:ext cx="273029" cy="321247"/>
            </a:xfrm>
            <a:custGeom>
              <a:avLst/>
              <a:gdLst>
                <a:gd name="T0" fmla="*/ 0 w 448"/>
                <a:gd name="T1" fmla="*/ 0 h 528"/>
                <a:gd name="T2" fmla="*/ 116 w 448"/>
                <a:gd name="T3" fmla="*/ 0 h 528"/>
                <a:gd name="T4" fmla="*/ 116 w 448"/>
                <a:gd name="T5" fmla="*/ 210 h 528"/>
                <a:gd name="T6" fmla="*/ 332 w 448"/>
                <a:gd name="T7" fmla="*/ 210 h 528"/>
                <a:gd name="T8" fmla="*/ 332 w 448"/>
                <a:gd name="T9" fmla="*/ 0 h 528"/>
                <a:gd name="T10" fmla="*/ 448 w 448"/>
                <a:gd name="T11" fmla="*/ 0 h 528"/>
                <a:gd name="T12" fmla="*/ 448 w 448"/>
                <a:gd name="T13" fmla="*/ 528 h 528"/>
                <a:gd name="T14" fmla="*/ 332 w 448"/>
                <a:gd name="T15" fmla="*/ 528 h 528"/>
                <a:gd name="T16" fmla="*/ 332 w 448"/>
                <a:gd name="T17" fmla="*/ 316 h 528"/>
                <a:gd name="T18" fmla="*/ 116 w 448"/>
                <a:gd name="T19" fmla="*/ 316 h 528"/>
                <a:gd name="T20" fmla="*/ 116 w 448"/>
                <a:gd name="T21" fmla="*/ 528 h 528"/>
                <a:gd name="T22" fmla="*/ 0 w 448"/>
                <a:gd name="T23" fmla="*/ 528 h 528"/>
                <a:gd name="T24" fmla="*/ 0 w 448"/>
                <a:gd name="T25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8" h="528">
                  <a:moveTo>
                    <a:pt x="0" y="0"/>
                  </a:moveTo>
                  <a:lnTo>
                    <a:pt x="116" y="0"/>
                  </a:lnTo>
                  <a:lnTo>
                    <a:pt x="116" y="210"/>
                  </a:lnTo>
                  <a:lnTo>
                    <a:pt x="332" y="210"/>
                  </a:lnTo>
                  <a:lnTo>
                    <a:pt x="332" y="0"/>
                  </a:lnTo>
                  <a:lnTo>
                    <a:pt x="448" y="0"/>
                  </a:lnTo>
                  <a:lnTo>
                    <a:pt x="448" y="528"/>
                  </a:lnTo>
                  <a:lnTo>
                    <a:pt x="332" y="528"/>
                  </a:lnTo>
                  <a:lnTo>
                    <a:pt x="332" y="316"/>
                  </a:lnTo>
                  <a:lnTo>
                    <a:pt x="116" y="316"/>
                  </a:lnTo>
                  <a:lnTo>
                    <a:pt x="116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Freeform 234"/>
            <p:cNvSpPr>
              <a:spLocks/>
            </p:cNvSpPr>
            <p:nvPr userDrawn="1"/>
          </p:nvSpPr>
          <p:spPr bwMode="auto">
            <a:xfrm>
              <a:off x="1705010" y="2659053"/>
              <a:ext cx="246362" cy="321247"/>
            </a:xfrm>
            <a:custGeom>
              <a:avLst/>
              <a:gdLst>
                <a:gd name="T0" fmla="*/ 0 w 404"/>
                <a:gd name="T1" fmla="*/ 0 h 528"/>
                <a:gd name="T2" fmla="*/ 400 w 404"/>
                <a:gd name="T3" fmla="*/ 0 h 528"/>
                <a:gd name="T4" fmla="*/ 400 w 404"/>
                <a:gd name="T5" fmla="*/ 104 h 528"/>
                <a:gd name="T6" fmla="*/ 116 w 404"/>
                <a:gd name="T7" fmla="*/ 104 h 528"/>
                <a:gd name="T8" fmla="*/ 116 w 404"/>
                <a:gd name="T9" fmla="*/ 210 h 528"/>
                <a:gd name="T10" fmla="*/ 366 w 404"/>
                <a:gd name="T11" fmla="*/ 210 h 528"/>
                <a:gd name="T12" fmla="*/ 366 w 404"/>
                <a:gd name="T13" fmla="*/ 314 h 528"/>
                <a:gd name="T14" fmla="*/ 116 w 404"/>
                <a:gd name="T15" fmla="*/ 314 h 528"/>
                <a:gd name="T16" fmla="*/ 116 w 404"/>
                <a:gd name="T17" fmla="*/ 426 h 528"/>
                <a:gd name="T18" fmla="*/ 404 w 404"/>
                <a:gd name="T19" fmla="*/ 426 h 528"/>
                <a:gd name="T20" fmla="*/ 404 w 404"/>
                <a:gd name="T21" fmla="*/ 528 h 528"/>
                <a:gd name="T22" fmla="*/ 0 w 404"/>
                <a:gd name="T23" fmla="*/ 528 h 528"/>
                <a:gd name="T24" fmla="*/ 0 w 404"/>
                <a:gd name="T25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4" h="528">
                  <a:moveTo>
                    <a:pt x="0" y="0"/>
                  </a:moveTo>
                  <a:lnTo>
                    <a:pt x="400" y="0"/>
                  </a:lnTo>
                  <a:lnTo>
                    <a:pt x="400" y="104"/>
                  </a:lnTo>
                  <a:lnTo>
                    <a:pt x="116" y="104"/>
                  </a:lnTo>
                  <a:lnTo>
                    <a:pt x="116" y="210"/>
                  </a:lnTo>
                  <a:lnTo>
                    <a:pt x="366" y="210"/>
                  </a:lnTo>
                  <a:lnTo>
                    <a:pt x="366" y="314"/>
                  </a:lnTo>
                  <a:lnTo>
                    <a:pt x="116" y="314"/>
                  </a:lnTo>
                  <a:lnTo>
                    <a:pt x="116" y="426"/>
                  </a:lnTo>
                  <a:lnTo>
                    <a:pt x="404" y="426"/>
                  </a:lnTo>
                  <a:lnTo>
                    <a:pt x="404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Freeform 235"/>
            <p:cNvSpPr>
              <a:spLocks/>
            </p:cNvSpPr>
            <p:nvPr userDrawn="1"/>
          </p:nvSpPr>
          <p:spPr bwMode="auto">
            <a:xfrm>
              <a:off x="2012327" y="2659053"/>
              <a:ext cx="322556" cy="321247"/>
            </a:xfrm>
            <a:custGeom>
              <a:avLst/>
              <a:gdLst>
                <a:gd name="T0" fmla="*/ 0 w 530"/>
                <a:gd name="T1" fmla="*/ 0 h 528"/>
                <a:gd name="T2" fmla="*/ 126 w 530"/>
                <a:gd name="T3" fmla="*/ 0 h 528"/>
                <a:gd name="T4" fmla="*/ 264 w 530"/>
                <a:gd name="T5" fmla="*/ 224 h 528"/>
                <a:gd name="T6" fmla="*/ 404 w 530"/>
                <a:gd name="T7" fmla="*/ 0 h 528"/>
                <a:gd name="T8" fmla="*/ 530 w 530"/>
                <a:gd name="T9" fmla="*/ 0 h 528"/>
                <a:gd name="T10" fmla="*/ 530 w 530"/>
                <a:gd name="T11" fmla="*/ 528 h 528"/>
                <a:gd name="T12" fmla="*/ 414 w 530"/>
                <a:gd name="T13" fmla="*/ 528 h 528"/>
                <a:gd name="T14" fmla="*/ 414 w 530"/>
                <a:gd name="T15" fmla="*/ 184 h 528"/>
                <a:gd name="T16" fmla="*/ 264 w 530"/>
                <a:gd name="T17" fmla="*/ 410 h 528"/>
                <a:gd name="T18" fmla="*/ 262 w 530"/>
                <a:gd name="T19" fmla="*/ 410 h 528"/>
                <a:gd name="T20" fmla="*/ 114 w 530"/>
                <a:gd name="T21" fmla="*/ 186 h 528"/>
                <a:gd name="T22" fmla="*/ 114 w 530"/>
                <a:gd name="T23" fmla="*/ 528 h 528"/>
                <a:gd name="T24" fmla="*/ 0 w 530"/>
                <a:gd name="T25" fmla="*/ 528 h 528"/>
                <a:gd name="T26" fmla="*/ 0 w 530"/>
                <a:gd name="T2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528">
                  <a:moveTo>
                    <a:pt x="0" y="0"/>
                  </a:moveTo>
                  <a:lnTo>
                    <a:pt x="126" y="0"/>
                  </a:lnTo>
                  <a:lnTo>
                    <a:pt x="264" y="224"/>
                  </a:lnTo>
                  <a:lnTo>
                    <a:pt x="404" y="0"/>
                  </a:lnTo>
                  <a:lnTo>
                    <a:pt x="530" y="0"/>
                  </a:lnTo>
                  <a:lnTo>
                    <a:pt x="530" y="528"/>
                  </a:lnTo>
                  <a:lnTo>
                    <a:pt x="414" y="528"/>
                  </a:lnTo>
                  <a:lnTo>
                    <a:pt x="414" y="184"/>
                  </a:lnTo>
                  <a:lnTo>
                    <a:pt x="264" y="410"/>
                  </a:lnTo>
                  <a:lnTo>
                    <a:pt x="262" y="410"/>
                  </a:lnTo>
                  <a:lnTo>
                    <a:pt x="114" y="186"/>
                  </a:lnTo>
                  <a:lnTo>
                    <a:pt x="114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Rectangle 236"/>
            <p:cNvSpPr>
              <a:spLocks noChangeArrowheads="1"/>
            </p:cNvSpPr>
            <p:nvPr userDrawn="1"/>
          </p:nvSpPr>
          <p:spPr bwMode="auto">
            <a:xfrm>
              <a:off x="2408538" y="2659053"/>
              <a:ext cx="72384" cy="32124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Freeform 237"/>
            <p:cNvSpPr>
              <a:spLocks/>
            </p:cNvSpPr>
            <p:nvPr userDrawn="1"/>
          </p:nvSpPr>
          <p:spPr bwMode="auto">
            <a:xfrm>
              <a:off x="2530449" y="2653974"/>
              <a:ext cx="253981" cy="331405"/>
            </a:xfrm>
            <a:custGeom>
              <a:avLst/>
              <a:gdLst>
                <a:gd name="T0" fmla="*/ 68 w 418"/>
                <a:gd name="T1" fmla="*/ 378 h 544"/>
                <a:gd name="T2" fmla="*/ 124 w 418"/>
                <a:gd name="T3" fmla="*/ 414 h 544"/>
                <a:gd name="T4" fmla="*/ 184 w 418"/>
                <a:gd name="T5" fmla="*/ 438 h 544"/>
                <a:gd name="T6" fmla="*/ 226 w 418"/>
                <a:gd name="T7" fmla="*/ 442 h 544"/>
                <a:gd name="T8" fmla="*/ 272 w 418"/>
                <a:gd name="T9" fmla="*/ 434 h 544"/>
                <a:gd name="T10" fmla="*/ 298 w 418"/>
                <a:gd name="T11" fmla="*/ 412 h 544"/>
                <a:gd name="T12" fmla="*/ 304 w 418"/>
                <a:gd name="T13" fmla="*/ 390 h 544"/>
                <a:gd name="T14" fmla="*/ 300 w 418"/>
                <a:gd name="T15" fmla="*/ 370 h 544"/>
                <a:gd name="T16" fmla="*/ 270 w 418"/>
                <a:gd name="T17" fmla="*/ 346 h 544"/>
                <a:gd name="T18" fmla="*/ 196 w 418"/>
                <a:gd name="T19" fmla="*/ 322 h 544"/>
                <a:gd name="T20" fmla="*/ 124 w 418"/>
                <a:gd name="T21" fmla="*/ 300 h 544"/>
                <a:gd name="T22" fmla="*/ 70 w 418"/>
                <a:gd name="T23" fmla="*/ 272 h 544"/>
                <a:gd name="T24" fmla="*/ 40 w 418"/>
                <a:gd name="T25" fmla="*/ 240 h 544"/>
                <a:gd name="T26" fmla="*/ 24 w 418"/>
                <a:gd name="T27" fmla="*/ 198 h 544"/>
                <a:gd name="T28" fmla="*/ 22 w 418"/>
                <a:gd name="T29" fmla="*/ 160 h 544"/>
                <a:gd name="T30" fmla="*/ 24 w 418"/>
                <a:gd name="T31" fmla="*/ 126 h 544"/>
                <a:gd name="T32" fmla="*/ 42 w 418"/>
                <a:gd name="T33" fmla="*/ 80 h 544"/>
                <a:gd name="T34" fmla="*/ 74 w 418"/>
                <a:gd name="T35" fmla="*/ 44 h 544"/>
                <a:gd name="T36" fmla="*/ 116 w 418"/>
                <a:gd name="T37" fmla="*/ 18 h 544"/>
                <a:gd name="T38" fmla="*/ 168 w 418"/>
                <a:gd name="T39" fmla="*/ 2 h 544"/>
                <a:gd name="T40" fmla="*/ 206 w 418"/>
                <a:gd name="T41" fmla="*/ 0 h 544"/>
                <a:gd name="T42" fmla="*/ 288 w 418"/>
                <a:gd name="T43" fmla="*/ 10 h 544"/>
                <a:gd name="T44" fmla="*/ 360 w 418"/>
                <a:gd name="T45" fmla="*/ 38 h 544"/>
                <a:gd name="T46" fmla="*/ 342 w 418"/>
                <a:gd name="T47" fmla="*/ 156 h 544"/>
                <a:gd name="T48" fmla="*/ 290 w 418"/>
                <a:gd name="T49" fmla="*/ 124 h 544"/>
                <a:gd name="T50" fmla="*/ 238 w 418"/>
                <a:gd name="T51" fmla="*/ 106 h 544"/>
                <a:gd name="T52" fmla="*/ 206 w 418"/>
                <a:gd name="T53" fmla="*/ 102 h 544"/>
                <a:gd name="T54" fmla="*/ 164 w 418"/>
                <a:gd name="T55" fmla="*/ 110 h 544"/>
                <a:gd name="T56" fmla="*/ 142 w 418"/>
                <a:gd name="T57" fmla="*/ 130 h 544"/>
                <a:gd name="T58" fmla="*/ 138 w 418"/>
                <a:gd name="T59" fmla="*/ 150 h 544"/>
                <a:gd name="T60" fmla="*/ 142 w 418"/>
                <a:gd name="T61" fmla="*/ 172 h 544"/>
                <a:gd name="T62" fmla="*/ 174 w 418"/>
                <a:gd name="T63" fmla="*/ 196 h 544"/>
                <a:gd name="T64" fmla="*/ 252 w 418"/>
                <a:gd name="T65" fmla="*/ 220 h 544"/>
                <a:gd name="T66" fmla="*/ 352 w 418"/>
                <a:gd name="T67" fmla="*/ 258 h 544"/>
                <a:gd name="T68" fmla="*/ 386 w 418"/>
                <a:gd name="T69" fmla="*/ 284 h 544"/>
                <a:gd name="T70" fmla="*/ 408 w 418"/>
                <a:gd name="T71" fmla="*/ 320 h 544"/>
                <a:gd name="T72" fmla="*/ 418 w 418"/>
                <a:gd name="T73" fmla="*/ 362 h 544"/>
                <a:gd name="T74" fmla="*/ 418 w 418"/>
                <a:gd name="T75" fmla="*/ 380 h 544"/>
                <a:gd name="T76" fmla="*/ 410 w 418"/>
                <a:gd name="T77" fmla="*/ 434 h 544"/>
                <a:gd name="T78" fmla="*/ 388 w 418"/>
                <a:gd name="T79" fmla="*/ 478 h 544"/>
                <a:gd name="T80" fmla="*/ 352 w 418"/>
                <a:gd name="T81" fmla="*/ 512 h 544"/>
                <a:gd name="T82" fmla="*/ 304 w 418"/>
                <a:gd name="T83" fmla="*/ 534 h 544"/>
                <a:gd name="T84" fmla="*/ 246 w 418"/>
                <a:gd name="T85" fmla="*/ 544 h 544"/>
                <a:gd name="T86" fmla="*/ 194 w 418"/>
                <a:gd name="T87" fmla="*/ 544 h 544"/>
                <a:gd name="T88" fmla="*/ 106 w 418"/>
                <a:gd name="T89" fmla="*/ 524 h 544"/>
                <a:gd name="T90" fmla="*/ 24 w 418"/>
                <a:gd name="T91" fmla="*/ 48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8" h="544">
                  <a:moveTo>
                    <a:pt x="0" y="460"/>
                  </a:moveTo>
                  <a:lnTo>
                    <a:pt x="68" y="378"/>
                  </a:lnTo>
                  <a:lnTo>
                    <a:pt x="68" y="378"/>
                  </a:lnTo>
                  <a:lnTo>
                    <a:pt x="86" y="392"/>
                  </a:lnTo>
                  <a:lnTo>
                    <a:pt x="106" y="404"/>
                  </a:lnTo>
                  <a:lnTo>
                    <a:pt x="124" y="414"/>
                  </a:lnTo>
                  <a:lnTo>
                    <a:pt x="144" y="424"/>
                  </a:lnTo>
                  <a:lnTo>
                    <a:pt x="162" y="432"/>
                  </a:lnTo>
                  <a:lnTo>
                    <a:pt x="184" y="438"/>
                  </a:lnTo>
                  <a:lnTo>
                    <a:pt x="204" y="440"/>
                  </a:lnTo>
                  <a:lnTo>
                    <a:pt x="226" y="442"/>
                  </a:lnTo>
                  <a:lnTo>
                    <a:pt x="226" y="442"/>
                  </a:lnTo>
                  <a:lnTo>
                    <a:pt x="244" y="440"/>
                  </a:lnTo>
                  <a:lnTo>
                    <a:pt x="258" y="438"/>
                  </a:lnTo>
                  <a:lnTo>
                    <a:pt x="272" y="434"/>
                  </a:lnTo>
                  <a:lnTo>
                    <a:pt x="284" y="428"/>
                  </a:lnTo>
                  <a:lnTo>
                    <a:pt x="292" y="422"/>
                  </a:lnTo>
                  <a:lnTo>
                    <a:pt x="298" y="412"/>
                  </a:lnTo>
                  <a:lnTo>
                    <a:pt x="302" y="402"/>
                  </a:lnTo>
                  <a:lnTo>
                    <a:pt x="304" y="392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2" y="380"/>
                  </a:lnTo>
                  <a:lnTo>
                    <a:pt x="300" y="370"/>
                  </a:lnTo>
                  <a:lnTo>
                    <a:pt x="292" y="362"/>
                  </a:lnTo>
                  <a:lnTo>
                    <a:pt x="284" y="354"/>
                  </a:lnTo>
                  <a:lnTo>
                    <a:pt x="270" y="346"/>
                  </a:lnTo>
                  <a:lnTo>
                    <a:pt x="250" y="338"/>
                  </a:lnTo>
                  <a:lnTo>
                    <a:pt x="226" y="332"/>
                  </a:lnTo>
                  <a:lnTo>
                    <a:pt x="196" y="322"/>
                  </a:lnTo>
                  <a:lnTo>
                    <a:pt x="196" y="322"/>
                  </a:lnTo>
                  <a:lnTo>
                    <a:pt x="158" y="312"/>
                  </a:lnTo>
                  <a:lnTo>
                    <a:pt x="124" y="300"/>
                  </a:lnTo>
                  <a:lnTo>
                    <a:pt x="94" y="288"/>
                  </a:lnTo>
                  <a:lnTo>
                    <a:pt x="82" y="280"/>
                  </a:lnTo>
                  <a:lnTo>
                    <a:pt x="70" y="272"/>
                  </a:lnTo>
                  <a:lnTo>
                    <a:pt x="58" y="262"/>
                  </a:lnTo>
                  <a:lnTo>
                    <a:pt x="48" y="252"/>
                  </a:lnTo>
                  <a:lnTo>
                    <a:pt x="40" y="240"/>
                  </a:lnTo>
                  <a:lnTo>
                    <a:pt x="34" y="226"/>
                  </a:lnTo>
                  <a:lnTo>
                    <a:pt x="28" y="212"/>
                  </a:lnTo>
                  <a:lnTo>
                    <a:pt x="24" y="198"/>
                  </a:lnTo>
                  <a:lnTo>
                    <a:pt x="22" y="18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60"/>
                  </a:lnTo>
                  <a:lnTo>
                    <a:pt x="22" y="142"/>
                  </a:lnTo>
                  <a:lnTo>
                    <a:pt x="24" y="126"/>
                  </a:lnTo>
                  <a:lnTo>
                    <a:pt x="30" y="110"/>
                  </a:lnTo>
                  <a:lnTo>
                    <a:pt x="36" y="94"/>
                  </a:lnTo>
                  <a:lnTo>
                    <a:pt x="42" y="80"/>
                  </a:lnTo>
                  <a:lnTo>
                    <a:pt x="52" y="66"/>
                  </a:lnTo>
                  <a:lnTo>
                    <a:pt x="62" y="54"/>
                  </a:lnTo>
                  <a:lnTo>
                    <a:pt x="74" y="44"/>
                  </a:lnTo>
                  <a:lnTo>
                    <a:pt x="86" y="34"/>
                  </a:lnTo>
                  <a:lnTo>
                    <a:pt x="100" y="26"/>
                  </a:lnTo>
                  <a:lnTo>
                    <a:pt x="116" y="18"/>
                  </a:lnTo>
                  <a:lnTo>
                    <a:pt x="132" y="12"/>
                  </a:lnTo>
                  <a:lnTo>
                    <a:pt x="150" y="6"/>
                  </a:lnTo>
                  <a:lnTo>
                    <a:pt x="168" y="2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34" y="2"/>
                  </a:lnTo>
                  <a:lnTo>
                    <a:pt x="262" y="4"/>
                  </a:lnTo>
                  <a:lnTo>
                    <a:pt x="288" y="10"/>
                  </a:lnTo>
                  <a:lnTo>
                    <a:pt x="314" y="18"/>
                  </a:lnTo>
                  <a:lnTo>
                    <a:pt x="338" y="28"/>
                  </a:lnTo>
                  <a:lnTo>
                    <a:pt x="360" y="38"/>
                  </a:lnTo>
                  <a:lnTo>
                    <a:pt x="382" y="52"/>
                  </a:lnTo>
                  <a:lnTo>
                    <a:pt x="404" y="68"/>
                  </a:lnTo>
                  <a:lnTo>
                    <a:pt x="342" y="156"/>
                  </a:lnTo>
                  <a:lnTo>
                    <a:pt x="342" y="156"/>
                  </a:lnTo>
                  <a:lnTo>
                    <a:pt x="308" y="134"/>
                  </a:lnTo>
                  <a:lnTo>
                    <a:pt x="290" y="124"/>
                  </a:lnTo>
                  <a:lnTo>
                    <a:pt x="272" y="116"/>
                  </a:lnTo>
                  <a:lnTo>
                    <a:pt x="256" y="110"/>
                  </a:lnTo>
                  <a:lnTo>
                    <a:pt x="238" y="106"/>
                  </a:lnTo>
                  <a:lnTo>
                    <a:pt x="222" y="104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190" y="104"/>
                  </a:lnTo>
                  <a:lnTo>
                    <a:pt x="176" y="106"/>
                  </a:lnTo>
                  <a:lnTo>
                    <a:pt x="164" y="110"/>
                  </a:lnTo>
                  <a:lnTo>
                    <a:pt x="154" y="116"/>
                  </a:lnTo>
                  <a:lnTo>
                    <a:pt x="146" y="124"/>
                  </a:lnTo>
                  <a:lnTo>
                    <a:pt x="142" y="130"/>
                  </a:lnTo>
                  <a:lnTo>
                    <a:pt x="138" y="140"/>
                  </a:lnTo>
                  <a:lnTo>
                    <a:pt x="138" y="148"/>
                  </a:lnTo>
                  <a:lnTo>
                    <a:pt x="138" y="150"/>
                  </a:lnTo>
                  <a:lnTo>
                    <a:pt x="138" y="150"/>
                  </a:lnTo>
                  <a:lnTo>
                    <a:pt x="138" y="162"/>
                  </a:lnTo>
                  <a:lnTo>
                    <a:pt x="142" y="172"/>
                  </a:lnTo>
                  <a:lnTo>
                    <a:pt x="150" y="182"/>
                  </a:lnTo>
                  <a:lnTo>
                    <a:pt x="160" y="190"/>
                  </a:lnTo>
                  <a:lnTo>
                    <a:pt x="174" y="196"/>
                  </a:lnTo>
                  <a:lnTo>
                    <a:pt x="194" y="204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90" y="232"/>
                  </a:lnTo>
                  <a:lnTo>
                    <a:pt x="322" y="244"/>
                  </a:lnTo>
                  <a:lnTo>
                    <a:pt x="352" y="258"/>
                  </a:lnTo>
                  <a:lnTo>
                    <a:pt x="364" y="266"/>
                  </a:lnTo>
                  <a:lnTo>
                    <a:pt x="376" y="276"/>
                  </a:lnTo>
                  <a:lnTo>
                    <a:pt x="386" y="284"/>
                  </a:lnTo>
                  <a:lnTo>
                    <a:pt x="394" y="296"/>
                  </a:lnTo>
                  <a:lnTo>
                    <a:pt x="402" y="306"/>
                  </a:lnTo>
                  <a:lnTo>
                    <a:pt x="408" y="320"/>
                  </a:lnTo>
                  <a:lnTo>
                    <a:pt x="412" y="332"/>
                  </a:lnTo>
                  <a:lnTo>
                    <a:pt x="416" y="346"/>
                  </a:lnTo>
                  <a:lnTo>
                    <a:pt x="418" y="362"/>
                  </a:lnTo>
                  <a:lnTo>
                    <a:pt x="418" y="378"/>
                  </a:lnTo>
                  <a:lnTo>
                    <a:pt x="418" y="380"/>
                  </a:lnTo>
                  <a:lnTo>
                    <a:pt x="418" y="380"/>
                  </a:lnTo>
                  <a:lnTo>
                    <a:pt x="418" y="400"/>
                  </a:lnTo>
                  <a:lnTo>
                    <a:pt x="416" y="418"/>
                  </a:lnTo>
                  <a:lnTo>
                    <a:pt x="410" y="434"/>
                  </a:lnTo>
                  <a:lnTo>
                    <a:pt x="404" y="450"/>
                  </a:lnTo>
                  <a:lnTo>
                    <a:pt x="396" y="464"/>
                  </a:lnTo>
                  <a:lnTo>
                    <a:pt x="388" y="478"/>
                  </a:lnTo>
                  <a:lnTo>
                    <a:pt x="376" y="490"/>
                  </a:lnTo>
                  <a:lnTo>
                    <a:pt x="364" y="502"/>
                  </a:lnTo>
                  <a:lnTo>
                    <a:pt x="352" y="512"/>
                  </a:lnTo>
                  <a:lnTo>
                    <a:pt x="336" y="520"/>
                  </a:lnTo>
                  <a:lnTo>
                    <a:pt x="320" y="528"/>
                  </a:lnTo>
                  <a:lnTo>
                    <a:pt x="304" y="534"/>
                  </a:lnTo>
                  <a:lnTo>
                    <a:pt x="286" y="538"/>
                  </a:lnTo>
                  <a:lnTo>
                    <a:pt x="266" y="542"/>
                  </a:lnTo>
                  <a:lnTo>
                    <a:pt x="246" y="544"/>
                  </a:lnTo>
                  <a:lnTo>
                    <a:pt x="224" y="544"/>
                  </a:lnTo>
                  <a:lnTo>
                    <a:pt x="224" y="544"/>
                  </a:lnTo>
                  <a:lnTo>
                    <a:pt x="194" y="544"/>
                  </a:lnTo>
                  <a:lnTo>
                    <a:pt x="164" y="540"/>
                  </a:lnTo>
                  <a:lnTo>
                    <a:pt x="136" y="532"/>
                  </a:lnTo>
                  <a:lnTo>
                    <a:pt x="106" y="524"/>
                  </a:lnTo>
                  <a:lnTo>
                    <a:pt x="78" y="512"/>
                  </a:lnTo>
                  <a:lnTo>
                    <a:pt x="50" y="496"/>
                  </a:lnTo>
                  <a:lnTo>
                    <a:pt x="24" y="480"/>
                  </a:lnTo>
                  <a:lnTo>
                    <a:pt x="0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Freeform 238"/>
            <p:cNvSpPr>
              <a:spLocks/>
            </p:cNvSpPr>
            <p:nvPr userDrawn="1"/>
          </p:nvSpPr>
          <p:spPr bwMode="auto">
            <a:xfrm>
              <a:off x="2814908" y="2659053"/>
              <a:ext cx="266680" cy="321247"/>
            </a:xfrm>
            <a:custGeom>
              <a:avLst/>
              <a:gdLst>
                <a:gd name="T0" fmla="*/ 160 w 438"/>
                <a:gd name="T1" fmla="*/ 106 h 528"/>
                <a:gd name="T2" fmla="*/ 0 w 438"/>
                <a:gd name="T3" fmla="*/ 106 h 528"/>
                <a:gd name="T4" fmla="*/ 0 w 438"/>
                <a:gd name="T5" fmla="*/ 0 h 528"/>
                <a:gd name="T6" fmla="*/ 438 w 438"/>
                <a:gd name="T7" fmla="*/ 0 h 528"/>
                <a:gd name="T8" fmla="*/ 438 w 438"/>
                <a:gd name="T9" fmla="*/ 106 h 528"/>
                <a:gd name="T10" fmla="*/ 276 w 438"/>
                <a:gd name="T11" fmla="*/ 106 h 528"/>
                <a:gd name="T12" fmla="*/ 276 w 438"/>
                <a:gd name="T13" fmla="*/ 528 h 528"/>
                <a:gd name="T14" fmla="*/ 160 w 438"/>
                <a:gd name="T15" fmla="*/ 528 h 528"/>
                <a:gd name="T16" fmla="*/ 160 w 438"/>
                <a:gd name="T17" fmla="*/ 10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528">
                  <a:moveTo>
                    <a:pt x="160" y="106"/>
                  </a:moveTo>
                  <a:lnTo>
                    <a:pt x="0" y="106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106"/>
                  </a:lnTo>
                  <a:lnTo>
                    <a:pt x="276" y="106"/>
                  </a:lnTo>
                  <a:lnTo>
                    <a:pt x="276" y="528"/>
                  </a:lnTo>
                  <a:lnTo>
                    <a:pt x="160" y="528"/>
                  </a:lnTo>
                  <a:lnTo>
                    <a:pt x="160" y="106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Freeform 239"/>
            <p:cNvSpPr>
              <a:spLocks/>
            </p:cNvSpPr>
            <p:nvPr userDrawn="1"/>
          </p:nvSpPr>
          <p:spPr bwMode="auto">
            <a:xfrm>
              <a:off x="3123494" y="2659053"/>
              <a:ext cx="278110" cy="321247"/>
            </a:xfrm>
            <a:custGeom>
              <a:avLst/>
              <a:gdLst>
                <a:gd name="T0" fmla="*/ 0 w 458"/>
                <a:gd name="T1" fmla="*/ 0 h 528"/>
                <a:gd name="T2" fmla="*/ 242 w 458"/>
                <a:gd name="T3" fmla="*/ 0 h 528"/>
                <a:gd name="T4" fmla="*/ 242 w 458"/>
                <a:gd name="T5" fmla="*/ 0 h 528"/>
                <a:gd name="T6" fmla="*/ 268 w 458"/>
                <a:gd name="T7" fmla="*/ 0 h 528"/>
                <a:gd name="T8" fmla="*/ 290 w 458"/>
                <a:gd name="T9" fmla="*/ 4 h 528"/>
                <a:gd name="T10" fmla="*/ 312 w 458"/>
                <a:gd name="T11" fmla="*/ 8 h 528"/>
                <a:gd name="T12" fmla="*/ 332 w 458"/>
                <a:gd name="T13" fmla="*/ 14 h 528"/>
                <a:gd name="T14" fmla="*/ 350 w 458"/>
                <a:gd name="T15" fmla="*/ 22 h 528"/>
                <a:gd name="T16" fmla="*/ 368 w 458"/>
                <a:gd name="T17" fmla="*/ 30 h 528"/>
                <a:gd name="T18" fmla="*/ 382 w 458"/>
                <a:gd name="T19" fmla="*/ 40 h 528"/>
                <a:gd name="T20" fmla="*/ 396 w 458"/>
                <a:gd name="T21" fmla="*/ 54 h 528"/>
                <a:gd name="T22" fmla="*/ 396 w 458"/>
                <a:gd name="T23" fmla="*/ 54 h 528"/>
                <a:gd name="T24" fmla="*/ 408 w 458"/>
                <a:gd name="T25" fmla="*/ 64 h 528"/>
                <a:gd name="T26" fmla="*/ 416 w 458"/>
                <a:gd name="T27" fmla="*/ 78 h 528"/>
                <a:gd name="T28" fmla="*/ 424 w 458"/>
                <a:gd name="T29" fmla="*/ 92 h 528"/>
                <a:gd name="T30" fmla="*/ 430 w 458"/>
                <a:gd name="T31" fmla="*/ 106 h 528"/>
                <a:gd name="T32" fmla="*/ 436 w 458"/>
                <a:gd name="T33" fmla="*/ 122 h 528"/>
                <a:gd name="T34" fmla="*/ 440 w 458"/>
                <a:gd name="T35" fmla="*/ 138 h 528"/>
                <a:gd name="T36" fmla="*/ 442 w 458"/>
                <a:gd name="T37" fmla="*/ 156 h 528"/>
                <a:gd name="T38" fmla="*/ 442 w 458"/>
                <a:gd name="T39" fmla="*/ 174 h 528"/>
                <a:gd name="T40" fmla="*/ 442 w 458"/>
                <a:gd name="T41" fmla="*/ 176 h 528"/>
                <a:gd name="T42" fmla="*/ 442 w 458"/>
                <a:gd name="T43" fmla="*/ 176 h 528"/>
                <a:gd name="T44" fmla="*/ 440 w 458"/>
                <a:gd name="T45" fmla="*/ 206 h 528"/>
                <a:gd name="T46" fmla="*/ 434 w 458"/>
                <a:gd name="T47" fmla="*/ 234 h 528"/>
                <a:gd name="T48" fmla="*/ 424 w 458"/>
                <a:gd name="T49" fmla="*/ 258 h 528"/>
                <a:gd name="T50" fmla="*/ 410 w 458"/>
                <a:gd name="T51" fmla="*/ 280 h 528"/>
                <a:gd name="T52" fmla="*/ 394 w 458"/>
                <a:gd name="T53" fmla="*/ 300 h 528"/>
                <a:gd name="T54" fmla="*/ 374 w 458"/>
                <a:gd name="T55" fmla="*/ 316 h 528"/>
                <a:gd name="T56" fmla="*/ 352 w 458"/>
                <a:gd name="T57" fmla="*/ 330 h 528"/>
                <a:gd name="T58" fmla="*/ 328 w 458"/>
                <a:gd name="T59" fmla="*/ 340 h 528"/>
                <a:gd name="T60" fmla="*/ 458 w 458"/>
                <a:gd name="T61" fmla="*/ 528 h 528"/>
                <a:gd name="T62" fmla="*/ 322 w 458"/>
                <a:gd name="T63" fmla="*/ 528 h 528"/>
                <a:gd name="T64" fmla="*/ 208 w 458"/>
                <a:gd name="T65" fmla="*/ 360 h 528"/>
                <a:gd name="T66" fmla="*/ 118 w 458"/>
                <a:gd name="T67" fmla="*/ 360 h 528"/>
                <a:gd name="T68" fmla="*/ 118 w 458"/>
                <a:gd name="T69" fmla="*/ 528 h 528"/>
                <a:gd name="T70" fmla="*/ 0 w 458"/>
                <a:gd name="T71" fmla="*/ 528 h 528"/>
                <a:gd name="T72" fmla="*/ 0 w 458"/>
                <a:gd name="T7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8" h="528">
                  <a:moveTo>
                    <a:pt x="0" y="0"/>
                  </a:moveTo>
                  <a:lnTo>
                    <a:pt x="242" y="0"/>
                  </a:lnTo>
                  <a:lnTo>
                    <a:pt x="242" y="0"/>
                  </a:lnTo>
                  <a:lnTo>
                    <a:pt x="268" y="0"/>
                  </a:lnTo>
                  <a:lnTo>
                    <a:pt x="290" y="4"/>
                  </a:lnTo>
                  <a:lnTo>
                    <a:pt x="312" y="8"/>
                  </a:lnTo>
                  <a:lnTo>
                    <a:pt x="332" y="14"/>
                  </a:lnTo>
                  <a:lnTo>
                    <a:pt x="350" y="22"/>
                  </a:lnTo>
                  <a:lnTo>
                    <a:pt x="368" y="30"/>
                  </a:lnTo>
                  <a:lnTo>
                    <a:pt x="382" y="40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408" y="64"/>
                  </a:lnTo>
                  <a:lnTo>
                    <a:pt x="416" y="78"/>
                  </a:lnTo>
                  <a:lnTo>
                    <a:pt x="424" y="92"/>
                  </a:lnTo>
                  <a:lnTo>
                    <a:pt x="430" y="106"/>
                  </a:lnTo>
                  <a:lnTo>
                    <a:pt x="436" y="122"/>
                  </a:lnTo>
                  <a:lnTo>
                    <a:pt x="440" y="138"/>
                  </a:lnTo>
                  <a:lnTo>
                    <a:pt x="442" y="156"/>
                  </a:lnTo>
                  <a:lnTo>
                    <a:pt x="442" y="174"/>
                  </a:lnTo>
                  <a:lnTo>
                    <a:pt x="442" y="176"/>
                  </a:lnTo>
                  <a:lnTo>
                    <a:pt x="442" y="176"/>
                  </a:lnTo>
                  <a:lnTo>
                    <a:pt x="440" y="206"/>
                  </a:lnTo>
                  <a:lnTo>
                    <a:pt x="434" y="234"/>
                  </a:lnTo>
                  <a:lnTo>
                    <a:pt x="424" y="258"/>
                  </a:lnTo>
                  <a:lnTo>
                    <a:pt x="410" y="280"/>
                  </a:lnTo>
                  <a:lnTo>
                    <a:pt x="394" y="300"/>
                  </a:lnTo>
                  <a:lnTo>
                    <a:pt x="374" y="316"/>
                  </a:lnTo>
                  <a:lnTo>
                    <a:pt x="352" y="330"/>
                  </a:lnTo>
                  <a:lnTo>
                    <a:pt x="328" y="340"/>
                  </a:lnTo>
                  <a:lnTo>
                    <a:pt x="458" y="528"/>
                  </a:lnTo>
                  <a:lnTo>
                    <a:pt x="322" y="528"/>
                  </a:lnTo>
                  <a:lnTo>
                    <a:pt x="208" y="360"/>
                  </a:lnTo>
                  <a:lnTo>
                    <a:pt x="118" y="360"/>
                  </a:lnTo>
                  <a:lnTo>
                    <a:pt x="118" y="528"/>
                  </a:ln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Freeform 240"/>
            <p:cNvSpPr>
              <a:spLocks/>
            </p:cNvSpPr>
            <p:nvPr userDrawn="1"/>
          </p:nvSpPr>
          <p:spPr bwMode="auto">
            <a:xfrm>
              <a:off x="3194609" y="2722541"/>
              <a:ext cx="125721" cy="91422"/>
            </a:xfrm>
            <a:custGeom>
              <a:avLst/>
              <a:gdLst>
                <a:gd name="T0" fmla="*/ 118 w 206"/>
                <a:gd name="T1" fmla="*/ 152 h 152"/>
                <a:gd name="T2" fmla="*/ 118 w 206"/>
                <a:gd name="T3" fmla="*/ 152 h 152"/>
                <a:gd name="T4" fmla="*/ 138 w 206"/>
                <a:gd name="T5" fmla="*/ 152 h 152"/>
                <a:gd name="T6" fmla="*/ 154 w 206"/>
                <a:gd name="T7" fmla="*/ 148 h 152"/>
                <a:gd name="T8" fmla="*/ 170 w 206"/>
                <a:gd name="T9" fmla="*/ 140 h 152"/>
                <a:gd name="T10" fmla="*/ 182 w 206"/>
                <a:gd name="T11" fmla="*/ 132 h 152"/>
                <a:gd name="T12" fmla="*/ 192 w 206"/>
                <a:gd name="T13" fmla="*/ 122 h 152"/>
                <a:gd name="T14" fmla="*/ 200 w 206"/>
                <a:gd name="T15" fmla="*/ 108 h 152"/>
                <a:gd name="T16" fmla="*/ 204 w 206"/>
                <a:gd name="T17" fmla="*/ 94 h 152"/>
                <a:gd name="T18" fmla="*/ 206 w 206"/>
                <a:gd name="T19" fmla="*/ 78 h 152"/>
                <a:gd name="T20" fmla="*/ 206 w 206"/>
                <a:gd name="T21" fmla="*/ 76 h 152"/>
                <a:gd name="T22" fmla="*/ 206 w 206"/>
                <a:gd name="T23" fmla="*/ 76 h 152"/>
                <a:gd name="T24" fmla="*/ 204 w 206"/>
                <a:gd name="T25" fmla="*/ 58 h 152"/>
                <a:gd name="T26" fmla="*/ 200 w 206"/>
                <a:gd name="T27" fmla="*/ 44 h 152"/>
                <a:gd name="T28" fmla="*/ 192 w 206"/>
                <a:gd name="T29" fmla="*/ 30 h 152"/>
                <a:gd name="T30" fmla="*/ 182 w 206"/>
                <a:gd name="T31" fmla="*/ 20 h 152"/>
                <a:gd name="T32" fmla="*/ 168 w 206"/>
                <a:gd name="T33" fmla="*/ 12 h 152"/>
                <a:gd name="T34" fmla="*/ 152 w 206"/>
                <a:gd name="T35" fmla="*/ 6 h 152"/>
                <a:gd name="T36" fmla="*/ 134 w 206"/>
                <a:gd name="T37" fmla="*/ 2 h 152"/>
                <a:gd name="T38" fmla="*/ 114 w 206"/>
                <a:gd name="T39" fmla="*/ 0 h 152"/>
                <a:gd name="T40" fmla="*/ 0 w 206"/>
                <a:gd name="T41" fmla="*/ 0 h 152"/>
                <a:gd name="T42" fmla="*/ 0 w 206"/>
                <a:gd name="T43" fmla="*/ 152 h 152"/>
                <a:gd name="T44" fmla="*/ 118 w 206"/>
                <a:gd name="T4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152">
                  <a:moveTo>
                    <a:pt x="118" y="152"/>
                  </a:moveTo>
                  <a:lnTo>
                    <a:pt x="118" y="152"/>
                  </a:lnTo>
                  <a:lnTo>
                    <a:pt x="138" y="152"/>
                  </a:lnTo>
                  <a:lnTo>
                    <a:pt x="154" y="148"/>
                  </a:lnTo>
                  <a:lnTo>
                    <a:pt x="170" y="140"/>
                  </a:lnTo>
                  <a:lnTo>
                    <a:pt x="182" y="132"/>
                  </a:lnTo>
                  <a:lnTo>
                    <a:pt x="192" y="122"/>
                  </a:lnTo>
                  <a:lnTo>
                    <a:pt x="200" y="108"/>
                  </a:lnTo>
                  <a:lnTo>
                    <a:pt x="204" y="94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4" y="58"/>
                  </a:lnTo>
                  <a:lnTo>
                    <a:pt x="200" y="44"/>
                  </a:lnTo>
                  <a:lnTo>
                    <a:pt x="192" y="30"/>
                  </a:lnTo>
                  <a:lnTo>
                    <a:pt x="182" y="20"/>
                  </a:lnTo>
                  <a:lnTo>
                    <a:pt x="168" y="12"/>
                  </a:lnTo>
                  <a:lnTo>
                    <a:pt x="152" y="6"/>
                  </a:lnTo>
                  <a:lnTo>
                    <a:pt x="134" y="2"/>
                  </a:lnTo>
                  <a:lnTo>
                    <a:pt x="114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118" y="152"/>
                  </a:lnTo>
                  <a:close/>
                </a:path>
              </a:pathLst>
            </a:custGeom>
            <a:solidFill>
              <a:srgbClr val="33535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241"/>
            <p:cNvSpPr>
              <a:spLocks/>
            </p:cNvSpPr>
            <p:nvPr userDrawn="1"/>
          </p:nvSpPr>
          <p:spPr bwMode="auto">
            <a:xfrm>
              <a:off x="3401604" y="2659053"/>
              <a:ext cx="318746" cy="321247"/>
            </a:xfrm>
            <a:custGeom>
              <a:avLst/>
              <a:gdLst>
                <a:gd name="T0" fmla="*/ 204 w 524"/>
                <a:gd name="T1" fmla="*/ 320 h 528"/>
                <a:gd name="T2" fmla="*/ 0 w 524"/>
                <a:gd name="T3" fmla="*/ 0 h 528"/>
                <a:gd name="T4" fmla="*/ 136 w 524"/>
                <a:gd name="T5" fmla="*/ 0 h 528"/>
                <a:gd name="T6" fmla="*/ 262 w 524"/>
                <a:gd name="T7" fmla="*/ 212 h 528"/>
                <a:gd name="T8" fmla="*/ 390 w 524"/>
                <a:gd name="T9" fmla="*/ 0 h 528"/>
                <a:gd name="T10" fmla="*/ 524 w 524"/>
                <a:gd name="T11" fmla="*/ 0 h 528"/>
                <a:gd name="T12" fmla="*/ 320 w 524"/>
                <a:gd name="T13" fmla="*/ 318 h 528"/>
                <a:gd name="T14" fmla="*/ 320 w 524"/>
                <a:gd name="T15" fmla="*/ 528 h 528"/>
                <a:gd name="T16" fmla="*/ 204 w 524"/>
                <a:gd name="T17" fmla="*/ 528 h 528"/>
                <a:gd name="T18" fmla="*/ 204 w 524"/>
                <a:gd name="T19" fmla="*/ 32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528">
                  <a:moveTo>
                    <a:pt x="204" y="320"/>
                  </a:moveTo>
                  <a:lnTo>
                    <a:pt x="0" y="0"/>
                  </a:lnTo>
                  <a:lnTo>
                    <a:pt x="136" y="0"/>
                  </a:lnTo>
                  <a:lnTo>
                    <a:pt x="262" y="212"/>
                  </a:lnTo>
                  <a:lnTo>
                    <a:pt x="390" y="0"/>
                  </a:lnTo>
                  <a:lnTo>
                    <a:pt x="524" y="0"/>
                  </a:lnTo>
                  <a:lnTo>
                    <a:pt x="320" y="318"/>
                  </a:lnTo>
                  <a:lnTo>
                    <a:pt x="320" y="528"/>
                  </a:lnTo>
                  <a:lnTo>
                    <a:pt x="204" y="528"/>
                  </a:lnTo>
                  <a:lnTo>
                    <a:pt x="204" y="32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6" name="Line 12"/>
          <p:cNvSpPr>
            <a:spLocks noChangeShapeType="1"/>
          </p:cNvSpPr>
          <p:nvPr userDrawn="1"/>
        </p:nvSpPr>
        <p:spPr bwMode="auto">
          <a:xfrm>
            <a:off x="457200" y="3595688"/>
            <a:ext cx="35052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CA038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500" y="76200"/>
            <a:ext cx="8763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426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9C1623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latin typeface="Georgia"/>
              </a:rPr>
              <a:t>Copyright © Houghton Mifflin Company. All rights reserved.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9C1623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8F482F-AF62-4AF0-9C83-55F9F0512C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7"/>
          <p:cNvSpPr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335359"/>
          </a:solidFill>
          <a:ln>
            <a:solidFill>
              <a:srgbClr val="335359"/>
            </a:solidFill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84333"/>
              </a:solidFill>
            </a:endParaRPr>
          </a:p>
        </p:txBody>
      </p:sp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0" y="-152400"/>
            <a:ext cx="9144000" cy="1371600"/>
          </a:xfrm>
          <a:prstGeom prst="rect">
            <a:avLst/>
          </a:prstGeom>
          <a:solidFill>
            <a:srgbClr val="33535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84333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48600" y="76200"/>
            <a:ext cx="1143000" cy="990600"/>
            <a:chOff x="7687152" y="136449"/>
            <a:chExt cx="1221083" cy="11926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 rot="1164575">
              <a:off x="7687152" y="196992"/>
              <a:ext cx="1221083" cy="10715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164575">
              <a:off x="7734223" y="244063"/>
              <a:ext cx="1126941" cy="977421"/>
            </a:xfrm>
            <a:custGeom>
              <a:avLst/>
              <a:gdLst>
                <a:gd name="T0" fmla="*/ 204 w 814"/>
                <a:gd name="T1" fmla="*/ 706 h 706"/>
                <a:gd name="T2" fmla="*/ 0 w 814"/>
                <a:gd name="T3" fmla="*/ 352 h 706"/>
                <a:gd name="T4" fmla="*/ 204 w 814"/>
                <a:gd name="T5" fmla="*/ 0 h 706"/>
                <a:gd name="T6" fmla="*/ 612 w 814"/>
                <a:gd name="T7" fmla="*/ 0 h 706"/>
                <a:gd name="T8" fmla="*/ 814 w 814"/>
                <a:gd name="T9" fmla="*/ 352 h 706"/>
                <a:gd name="T10" fmla="*/ 612 w 814"/>
                <a:gd name="T11" fmla="*/ 706 h 706"/>
                <a:gd name="T12" fmla="*/ 204 w 814"/>
                <a:gd name="T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706">
                  <a:moveTo>
                    <a:pt x="204" y="706"/>
                  </a:moveTo>
                  <a:lnTo>
                    <a:pt x="0" y="352"/>
                  </a:lnTo>
                  <a:lnTo>
                    <a:pt x="204" y="0"/>
                  </a:lnTo>
                  <a:lnTo>
                    <a:pt x="612" y="0"/>
                  </a:lnTo>
                  <a:lnTo>
                    <a:pt x="814" y="352"/>
                  </a:lnTo>
                  <a:lnTo>
                    <a:pt x="612" y="706"/>
                  </a:lnTo>
                  <a:lnTo>
                    <a:pt x="204" y="706"/>
                  </a:lnTo>
                  <a:close/>
                </a:path>
              </a:pathLst>
            </a:custGeom>
            <a:noFill/>
            <a:ln w="28575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164575">
              <a:off x="8361513" y="124603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164575">
              <a:off x="8790297" y="880336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0 w 58"/>
                <a:gd name="T11" fmla="*/ 56 h 58"/>
                <a:gd name="T12" fmla="*/ 34 w 58"/>
                <a:gd name="T13" fmla="*/ 58 h 58"/>
                <a:gd name="T14" fmla="*/ 28 w 58"/>
                <a:gd name="T15" fmla="*/ 58 h 58"/>
                <a:gd name="T16" fmla="*/ 28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28 w 58"/>
                <a:gd name="T43" fmla="*/ 0 h 58"/>
                <a:gd name="T44" fmla="*/ 28 w 58"/>
                <a:gd name="T45" fmla="*/ 0 h 58"/>
                <a:gd name="T46" fmla="*/ 34 w 58"/>
                <a:gd name="T47" fmla="*/ 0 h 58"/>
                <a:gd name="T48" fmla="*/ 40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4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164575">
              <a:off x="8686328" y="324161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164575">
              <a:off x="8153576" y="136449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6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6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164575">
              <a:off x="7724792" y="504913"/>
              <a:ext cx="80298" cy="80298"/>
            </a:xfrm>
            <a:custGeom>
              <a:avLst/>
              <a:gdLst>
                <a:gd name="T0" fmla="*/ 58 w 58"/>
                <a:gd name="T1" fmla="*/ 28 h 58"/>
                <a:gd name="T2" fmla="*/ 58 w 58"/>
                <a:gd name="T3" fmla="*/ 28 h 58"/>
                <a:gd name="T4" fmla="*/ 58 w 58"/>
                <a:gd name="T5" fmla="*/ 34 h 58"/>
                <a:gd name="T6" fmla="*/ 56 w 58"/>
                <a:gd name="T7" fmla="*/ 40 h 58"/>
                <a:gd name="T8" fmla="*/ 50 w 58"/>
                <a:gd name="T9" fmla="*/ 50 h 58"/>
                <a:gd name="T10" fmla="*/ 42 w 58"/>
                <a:gd name="T11" fmla="*/ 56 h 58"/>
                <a:gd name="T12" fmla="*/ 36 w 58"/>
                <a:gd name="T13" fmla="*/ 58 h 58"/>
                <a:gd name="T14" fmla="*/ 30 w 58"/>
                <a:gd name="T15" fmla="*/ 58 h 58"/>
                <a:gd name="T16" fmla="*/ 30 w 58"/>
                <a:gd name="T17" fmla="*/ 58 h 58"/>
                <a:gd name="T18" fmla="*/ 24 w 58"/>
                <a:gd name="T19" fmla="*/ 58 h 58"/>
                <a:gd name="T20" fmla="*/ 18 w 58"/>
                <a:gd name="T21" fmla="*/ 56 h 58"/>
                <a:gd name="T22" fmla="*/ 8 w 58"/>
                <a:gd name="T23" fmla="*/ 50 h 58"/>
                <a:gd name="T24" fmla="*/ 2 w 58"/>
                <a:gd name="T25" fmla="*/ 40 h 58"/>
                <a:gd name="T26" fmla="*/ 0 w 58"/>
                <a:gd name="T27" fmla="*/ 34 h 58"/>
                <a:gd name="T28" fmla="*/ 0 w 58"/>
                <a:gd name="T29" fmla="*/ 28 h 58"/>
                <a:gd name="T30" fmla="*/ 0 w 58"/>
                <a:gd name="T31" fmla="*/ 28 h 58"/>
                <a:gd name="T32" fmla="*/ 0 w 58"/>
                <a:gd name="T33" fmla="*/ 22 h 58"/>
                <a:gd name="T34" fmla="*/ 2 w 58"/>
                <a:gd name="T35" fmla="*/ 18 h 58"/>
                <a:gd name="T36" fmla="*/ 8 w 58"/>
                <a:gd name="T37" fmla="*/ 8 h 58"/>
                <a:gd name="T38" fmla="*/ 18 w 58"/>
                <a:gd name="T39" fmla="*/ 2 h 58"/>
                <a:gd name="T40" fmla="*/ 24 w 58"/>
                <a:gd name="T41" fmla="*/ 0 h 58"/>
                <a:gd name="T42" fmla="*/ 30 w 58"/>
                <a:gd name="T43" fmla="*/ 0 h 58"/>
                <a:gd name="T44" fmla="*/ 30 w 58"/>
                <a:gd name="T45" fmla="*/ 0 h 58"/>
                <a:gd name="T46" fmla="*/ 36 w 58"/>
                <a:gd name="T47" fmla="*/ 0 h 58"/>
                <a:gd name="T48" fmla="*/ 42 w 58"/>
                <a:gd name="T49" fmla="*/ 2 h 58"/>
                <a:gd name="T50" fmla="*/ 50 w 58"/>
                <a:gd name="T51" fmla="*/ 8 h 58"/>
                <a:gd name="T52" fmla="*/ 56 w 58"/>
                <a:gd name="T53" fmla="*/ 18 h 58"/>
                <a:gd name="T54" fmla="*/ 58 w 58"/>
                <a:gd name="T55" fmla="*/ 22 h 58"/>
                <a:gd name="T56" fmla="*/ 58 w 58"/>
                <a:gd name="T57" fmla="*/ 28 h 58"/>
                <a:gd name="T58" fmla="*/ 58 w 58"/>
                <a:gd name="T5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8">
                  <a:moveTo>
                    <a:pt x="58" y="28"/>
                  </a:moveTo>
                  <a:lnTo>
                    <a:pt x="58" y="28"/>
                  </a:lnTo>
                  <a:lnTo>
                    <a:pt x="58" y="34"/>
                  </a:lnTo>
                  <a:lnTo>
                    <a:pt x="56" y="40"/>
                  </a:lnTo>
                  <a:lnTo>
                    <a:pt x="50" y="50"/>
                  </a:lnTo>
                  <a:lnTo>
                    <a:pt x="42" y="56"/>
                  </a:lnTo>
                  <a:lnTo>
                    <a:pt x="36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18" y="56"/>
                  </a:lnTo>
                  <a:lnTo>
                    <a:pt x="8" y="50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50" y="8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164575">
              <a:off x="7828761" y="1058320"/>
              <a:ext cx="80298" cy="83067"/>
            </a:xfrm>
            <a:custGeom>
              <a:avLst/>
              <a:gdLst>
                <a:gd name="T0" fmla="*/ 58 w 58"/>
                <a:gd name="T1" fmla="*/ 30 h 60"/>
                <a:gd name="T2" fmla="*/ 58 w 58"/>
                <a:gd name="T3" fmla="*/ 30 h 60"/>
                <a:gd name="T4" fmla="*/ 58 w 58"/>
                <a:gd name="T5" fmla="*/ 36 h 60"/>
                <a:gd name="T6" fmla="*/ 56 w 58"/>
                <a:gd name="T7" fmla="*/ 42 h 60"/>
                <a:gd name="T8" fmla="*/ 50 w 58"/>
                <a:gd name="T9" fmla="*/ 50 h 60"/>
                <a:gd name="T10" fmla="*/ 40 w 58"/>
                <a:gd name="T11" fmla="*/ 58 h 60"/>
                <a:gd name="T12" fmla="*/ 36 w 58"/>
                <a:gd name="T13" fmla="*/ 58 h 60"/>
                <a:gd name="T14" fmla="*/ 30 w 58"/>
                <a:gd name="T15" fmla="*/ 60 h 60"/>
                <a:gd name="T16" fmla="*/ 30 w 58"/>
                <a:gd name="T17" fmla="*/ 60 h 60"/>
                <a:gd name="T18" fmla="*/ 24 w 58"/>
                <a:gd name="T19" fmla="*/ 58 h 60"/>
                <a:gd name="T20" fmla="*/ 18 w 58"/>
                <a:gd name="T21" fmla="*/ 58 h 60"/>
                <a:gd name="T22" fmla="*/ 8 w 58"/>
                <a:gd name="T23" fmla="*/ 50 h 60"/>
                <a:gd name="T24" fmla="*/ 2 w 58"/>
                <a:gd name="T25" fmla="*/ 42 h 60"/>
                <a:gd name="T26" fmla="*/ 0 w 58"/>
                <a:gd name="T27" fmla="*/ 36 h 60"/>
                <a:gd name="T28" fmla="*/ 0 w 58"/>
                <a:gd name="T29" fmla="*/ 30 h 60"/>
                <a:gd name="T30" fmla="*/ 0 w 58"/>
                <a:gd name="T31" fmla="*/ 30 h 60"/>
                <a:gd name="T32" fmla="*/ 0 w 58"/>
                <a:gd name="T33" fmla="*/ 24 h 60"/>
                <a:gd name="T34" fmla="*/ 2 w 58"/>
                <a:gd name="T35" fmla="*/ 18 h 60"/>
                <a:gd name="T36" fmla="*/ 8 w 58"/>
                <a:gd name="T37" fmla="*/ 10 h 60"/>
                <a:gd name="T38" fmla="*/ 18 w 58"/>
                <a:gd name="T39" fmla="*/ 2 h 60"/>
                <a:gd name="T40" fmla="*/ 24 w 58"/>
                <a:gd name="T41" fmla="*/ 2 h 60"/>
                <a:gd name="T42" fmla="*/ 30 w 58"/>
                <a:gd name="T43" fmla="*/ 0 h 60"/>
                <a:gd name="T44" fmla="*/ 30 w 58"/>
                <a:gd name="T45" fmla="*/ 0 h 60"/>
                <a:gd name="T46" fmla="*/ 36 w 58"/>
                <a:gd name="T47" fmla="*/ 2 h 60"/>
                <a:gd name="T48" fmla="*/ 40 w 58"/>
                <a:gd name="T49" fmla="*/ 2 h 60"/>
                <a:gd name="T50" fmla="*/ 50 w 58"/>
                <a:gd name="T51" fmla="*/ 10 h 60"/>
                <a:gd name="T52" fmla="*/ 56 w 58"/>
                <a:gd name="T53" fmla="*/ 18 h 60"/>
                <a:gd name="T54" fmla="*/ 58 w 58"/>
                <a:gd name="T55" fmla="*/ 24 h 60"/>
                <a:gd name="T56" fmla="*/ 58 w 58"/>
                <a:gd name="T57" fmla="*/ 30 h 60"/>
                <a:gd name="T58" fmla="*/ 58 w 58"/>
                <a:gd name="T5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60">
                  <a:moveTo>
                    <a:pt x="58" y="30"/>
                  </a:moveTo>
                  <a:lnTo>
                    <a:pt x="58" y="30"/>
                  </a:lnTo>
                  <a:lnTo>
                    <a:pt x="58" y="36"/>
                  </a:lnTo>
                  <a:lnTo>
                    <a:pt x="56" y="42"/>
                  </a:lnTo>
                  <a:lnTo>
                    <a:pt x="50" y="50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8" y="50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6" y="18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solidFill>
              <a:srgbClr val="FCEA10"/>
            </a:solidFill>
            <a:ln w="38100">
              <a:solidFill>
                <a:srgbClr val="FCEA1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84333"/>
                </a:solidFill>
              </a:endParaRPr>
            </a:p>
          </p:txBody>
        </p:sp>
      </p:grpSp>
      <p:sp>
        <p:nvSpPr>
          <p:cNvPr id="16" name="Text Box 18"/>
          <p:cNvSpPr txBox="1">
            <a:spLocks noChangeArrowheads="1"/>
          </p:cNvSpPr>
          <p:nvPr userDrawn="1"/>
        </p:nvSpPr>
        <p:spPr bwMode="auto">
          <a:xfrm>
            <a:off x="228600" y="6604000"/>
            <a:ext cx="2058988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dirty="0">
                <a:solidFill>
                  <a:srgbClr val="F7D300"/>
                </a:solidFill>
              </a:rPr>
              <a:t>© 2014 W. W. Norton Co., Inc.</a:t>
            </a:r>
          </a:p>
        </p:txBody>
      </p:sp>
    </p:spTree>
    <p:extLst>
      <p:ext uri="{BB962C8B-B14F-4D97-AF65-F5344CB8AC3E}">
        <p14:creationId xmlns:p14="http://schemas.microsoft.com/office/powerpoint/2010/main" val="9801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7" r:id="rId15"/>
    <p:sldLayoutId id="2147483939" r:id="rId16"/>
    <p:sldLayoutId id="2147483941" r:id="rId17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9C1623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7242175" cy="1981200"/>
            <a:chOff x="0" y="0"/>
            <a:chExt cx="4562" cy="1248"/>
          </a:xfrm>
        </p:grpSpPr>
        <p:sp>
          <p:nvSpPr>
            <p:cNvPr id="117763" name="Freeform 3"/>
            <p:cNvSpPr>
              <a:spLocks/>
            </p:cNvSpPr>
            <p:nvPr/>
          </p:nvSpPr>
          <p:spPr bwMode="hidden">
            <a:xfrm>
              <a:off x="0" y="583"/>
              <a:ext cx="4487" cy="665"/>
            </a:xfrm>
            <a:custGeom>
              <a:avLst/>
              <a:gdLst/>
              <a:ahLst/>
              <a:cxnLst>
                <a:cxn ang="0">
                  <a:pos x="4800" y="299"/>
                </a:cxn>
                <a:cxn ang="0">
                  <a:pos x="0" y="665"/>
                </a:cxn>
                <a:cxn ang="0">
                  <a:pos x="0" y="0"/>
                </a:cxn>
                <a:cxn ang="0">
                  <a:pos x="4806" y="1"/>
                </a:cxn>
                <a:cxn ang="0">
                  <a:pos x="4800" y="153"/>
                </a:cxn>
                <a:cxn ang="0">
                  <a:pos x="4800" y="299"/>
                </a:cxn>
              </a:cxnLst>
              <a:rect l="0" t="0" r="r" b="b"/>
              <a:pathLst>
                <a:path w="4806" h="665">
                  <a:moveTo>
                    <a:pt x="4800" y="299"/>
                  </a:moveTo>
                  <a:lnTo>
                    <a:pt x="0" y="665"/>
                  </a:lnTo>
                  <a:lnTo>
                    <a:pt x="0" y="0"/>
                  </a:lnTo>
                  <a:lnTo>
                    <a:pt x="4806" y="1"/>
                  </a:lnTo>
                  <a:lnTo>
                    <a:pt x="4800" y="153"/>
                  </a:lnTo>
                  <a:lnTo>
                    <a:pt x="4800" y="29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764" name="Freeform 4"/>
            <p:cNvSpPr>
              <a:spLocks/>
            </p:cNvSpPr>
            <p:nvPr/>
          </p:nvSpPr>
          <p:spPr bwMode="hidden">
            <a:xfrm>
              <a:off x="0" y="0"/>
              <a:ext cx="4562" cy="1199"/>
            </a:xfrm>
            <a:custGeom>
              <a:avLst/>
              <a:gdLst/>
              <a:ahLst/>
              <a:cxnLst>
                <a:cxn ang="0">
                  <a:pos x="4560" y="932"/>
                </a:cxn>
                <a:cxn ang="0">
                  <a:pos x="0" y="1199"/>
                </a:cxn>
                <a:cxn ang="0">
                  <a:pos x="0" y="0"/>
                </a:cxn>
                <a:cxn ang="0">
                  <a:pos x="4562" y="0"/>
                </a:cxn>
                <a:cxn ang="0">
                  <a:pos x="4560" y="932"/>
                </a:cxn>
                <a:cxn ang="0">
                  <a:pos x="4560" y="932"/>
                </a:cxn>
              </a:cxnLst>
              <a:rect l="0" t="0" r="r" b="b"/>
              <a:pathLst>
                <a:path w="4562" h="1199">
                  <a:moveTo>
                    <a:pt x="4560" y="932"/>
                  </a:moveTo>
                  <a:lnTo>
                    <a:pt x="0" y="1199"/>
                  </a:lnTo>
                  <a:lnTo>
                    <a:pt x="0" y="0"/>
                  </a:lnTo>
                  <a:lnTo>
                    <a:pt x="4562" y="0"/>
                  </a:lnTo>
                  <a:lnTo>
                    <a:pt x="4560" y="932"/>
                  </a:lnTo>
                  <a:lnTo>
                    <a:pt x="4560" y="93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1776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86538"/>
            <a:ext cx="428625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1pPr>
          </a:lstStyle>
          <a:p>
            <a:pPr>
              <a:defRPr/>
            </a:pPr>
            <a:fld id="{BE6387F5-BC46-44C3-9EE0-B99EB4352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6578600"/>
            <a:ext cx="2227263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en-US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Tahoma" pitchFamily="34" charset="0"/>
              </a:rPr>
              <a:t>© David Dolson 2018</a:t>
            </a:r>
          </a:p>
        </p:txBody>
      </p:sp>
    </p:spTree>
    <p:extLst>
      <p:ext uri="{BB962C8B-B14F-4D97-AF65-F5344CB8AC3E}">
        <p14:creationId xmlns:p14="http://schemas.microsoft.com/office/powerpoint/2010/main" val="27059326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0.wmf"/><Relationship Id="rId18" Type="http://schemas.openxmlformats.org/officeDocument/2006/relationships/image" Target="../media/image22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6.bin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8.bin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5.bin"/><Relationship Id="rId19" Type="http://schemas.openxmlformats.org/officeDocument/2006/relationships/oleObject" Target="../embeddings/oleObject20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2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9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0.wmf"/><Relationship Id="rId25" Type="http://schemas.openxmlformats.org/officeDocument/2006/relationships/image" Target="../media/image33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29" Type="http://schemas.openxmlformats.org/officeDocument/2006/relationships/image" Target="../media/image35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31.bin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2.wmf"/><Relationship Id="rId28" Type="http://schemas.openxmlformats.org/officeDocument/2006/relationships/oleObject" Target="../embeddings/oleObject33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1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Relationship Id="rId27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38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0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4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1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4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59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52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1.bin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77.png"/><Relationship Id="rId21" Type="http://schemas.openxmlformats.org/officeDocument/2006/relationships/image" Target="../media/image68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81.png"/><Relationship Id="rId50" Type="http://schemas.openxmlformats.org/officeDocument/2006/relationships/customXml" Target="../ink/ink23.xml"/><Relationship Id="rId55" Type="http://schemas.openxmlformats.org/officeDocument/2006/relationships/image" Target="../media/image85.png"/><Relationship Id="rId7" Type="http://schemas.openxmlformats.org/officeDocument/2006/relationships/image" Target="../media/image61.png"/><Relationship Id="rId2" Type="http://schemas.openxmlformats.org/officeDocument/2006/relationships/tags" Target="../tags/tag3.xml"/><Relationship Id="rId16" Type="http://schemas.openxmlformats.org/officeDocument/2006/relationships/customXml" Target="../ink/ink6.xml"/><Relationship Id="rId29" Type="http://schemas.openxmlformats.org/officeDocument/2006/relationships/image" Target="../media/image72.png"/><Relationship Id="rId11" Type="http://schemas.openxmlformats.org/officeDocument/2006/relationships/image" Target="../media/image6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76.png"/><Relationship Id="rId40" Type="http://schemas.openxmlformats.org/officeDocument/2006/relationships/customXml" Target="../ink/ink18.xml"/><Relationship Id="rId45" Type="http://schemas.openxmlformats.org/officeDocument/2006/relationships/image" Target="../media/image80.png"/><Relationship Id="rId53" Type="http://schemas.openxmlformats.org/officeDocument/2006/relationships/image" Target="../media/image84.png"/><Relationship Id="rId58" Type="http://schemas.openxmlformats.org/officeDocument/2006/relationships/image" Target="../media/image87.png"/><Relationship Id="rId5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6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71.png"/><Relationship Id="rId30" Type="http://schemas.openxmlformats.org/officeDocument/2006/relationships/customXml" Target="../ink/ink13.xml"/><Relationship Id="rId35" Type="http://schemas.openxmlformats.org/officeDocument/2006/relationships/image" Target="../media/image75.png"/><Relationship Id="rId43" Type="http://schemas.openxmlformats.org/officeDocument/2006/relationships/image" Target="../media/image79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8" Type="http://schemas.openxmlformats.org/officeDocument/2006/relationships/customXml" Target="../ink/ink2.xml"/><Relationship Id="rId51" Type="http://schemas.openxmlformats.org/officeDocument/2006/relationships/image" Target="../media/image83.png"/><Relationship Id="rId3" Type="http://schemas.openxmlformats.org/officeDocument/2006/relationships/slideLayout" Target="../slideLayouts/slideLayout30.xml"/><Relationship Id="rId12" Type="http://schemas.openxmlformats.org/officeDocument/2006/relationships/customXml" Target="../ink/ink4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4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20" Type="http://schemas.openxmlformats.org/officeDocument/2006/relationships/customXml" Target="../ink/ink8.xml"/><Relationship Id="rId41" Type="http://schemas.openxmlformats.org/officeDocument/2006/relationships/image" Target="../media/image78.png"/><Relationship Id="rId54" Type="http://schemas.openxmlformats.org/officeDocument/2006/relationships/customXml" Target="../ink/ink25.xml"/><Relationship Id="rId1" Type="http://schemas.openxmlformats.org/officeDocument/2006/relationships/tags" Target="../tags/tag2.xml"/><Relationship Id="rId6" Type="http://schemas.openxmlformats.org/officeDocument/2006/relationships/customXml" Target="../ink/ink1.xml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82.png"/><Relationship Id="rId57" Type="http://schemas.openxmlformats.org/officeDocument/2006/relationships/image" Target="../media/image86.png"/><Relationship Id="rId10" Type="http://schemas.openxmlformats.org/officeDocument/2006/relationships/customXml" Target="../ink/ink3.xml"/><Relationship Id="rId31" Type="http://schemas.openxmlformats.org/officeDocument/2006/relationships/image" Target="../media/image73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104.png"/><Relationship Id="rId21" Type="http://schemas.openxmlformats.org/officeDocument/2006/relationships/image" Target="../media/image95.png"/><Relationship Id="rId34" Type="http://schemas.openxmlformats.org/officeDocument/2006/relationships/customXml" Target="../ink/ink41.xml"/><Relationship Id="rId42" Type="http://schemas.openxmlformats.org/officeDocument/2006/relationships/customXml" Target="../ink/ink45.xml"/><Relationship Id="rId47" Type="http://schemas.openxmlformats.org/officeDocument/2006/relationships/image" Target="../media/image108.png"/><Relationship Id="rId7" Type="http://schemas.openxmlformats.org/officeDocument/2006/relationships/image" Target="../media/image88.png"/><Relationship Id="rId2" Type="http://schemas.openxmlformats.org/officeDocument/2006/relationships/tags" Target="../tags/tag5.xml"/><Relationship Id="rId16" Type="http://schemas.openxmlformats.org/officeDocument/2006/relationships/customXml" Target="../ink/ink32.xml"/><Relationship Id="rId29" Type="http://schemas.openxmlformats.org/officeDocument/2006/relationships/image" Target="../media/image99.png"/><Relationship Id="rId1" Type="http://schemas.openxmlformats.org/officeDocument/2006/relationships/tags" Target="../tags/tag4.xml"/><Relationship Id="rId6" Type="http://schemas.openxmlformats.org/officeDocument/2006/relationships/customXml" Target="../ink/ink27.xml"/><Relationship Id="rId11" Type="http://schemas.openxmlformats.org/officeDocument/2006/relationships/image" Target="../media/image90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103.png"/><Relationship Id="rId40" Type="http://schemas.openxmlformats.org/officeDocument/2006/relationships/customXml" Target="../ink/ink44.xml"/><Relationship Id="rId45" Type="http://schemas.openxmlformats.org/officeDocument/2006/relationships/image" Target="../media/image107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10" Type="http://schemas.openxmlformats.org/officeDocument/2006/relationships/customXml" Target="../ink/ink29.xml"/><Relationship Id="rId19" Type="http://schemas.openxmlformats.org/officeDocument/2006/relationships/image" Target="../media/image94.png"/><Relationship Id="rId31" Type="http://schemas.openxmlformats.org/officeDocument/2006/relationships/image" Target="../media/image100.png"/><Relationship Id="rId44" Type="http://schemas.openxmlformats.org/officeDocument/2006/relationships/customXml" Target="../ink/ink46.xml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89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98.png"/><Relationship Id="rId30" Type="http://schemas.openxmlformats.org/officeDocument/2006/relationships/customXml" Target="../ink/ink39.xml"/><Relationship Id="rId35" Type="http://schemas.openxmlformats.org/officeDocument/2006/relationships/image" Target="../media/image102.png"/><Relationship Id="rId43" Type="http://schemas.openxmlformats.org/officeDocument/2006/relationships/image" Target="../media/image106.png"/><Relationship Id="rId48" Type="http://schemas.openxmlformats.org/officeDocument/2006/relationships/image" Target="../media/image109.png"/><Relationship Id="rId8" Type="http://schemas.openxmlformats.org/officeDocument/2006/relationships/customXml" Target="../ink/ink28.xml"/><Relationship Id="rId3" Type="http://schemas.openxmlformats.org/officeDocument/2006/relationships/slideLayout" Target="../slideLayouts/slideLayout30.xml"/><Relationship Id="rId12" Type="http://schemas.openxmlformats.org/officeDocument/2006/relationships/customXml" Target="../ink/ink30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20" Type="http://schemas.openxmlformats.org/officeDocument/2006/relationships/customXml" Target="../ink/ink34.xml"/><Relationship Id="rId41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61.bin"/><Relationship Id="rId10" Type="http://schemas.openxmlformats.org/officeDocument/2006/relationships/oleObject" Target="../embeddings/oleObject63.bin"/><Relationship Id="rId4" Type="http://schemas.openxmlformats.org/officeDocument/2006/relationships/image" Target="../media/image110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1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20.w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122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5" Type="http://schemas.openxmlformats.org/officeDocument/2006/relationships/image" Target="../media/image121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18.wmf"/><Relationship Id="rId14" Type="http://schemas.openxmlformats.org/officeDocument/2006/relationships/oleObject" Target="../embeddings/oleObject7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27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5" Type="http://schemas.openxmlformats.org/officeDocument/2006/relationships/image" Target="../media/image128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25.wmf"/><Relationship Id="rId14" Type="http://schemas.openxmlformats.org/officeDocument/2006/relationships/oleObject" Target="../embeddings/oleObject7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132.wmf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131.wmf"/><Relationship Id="rId5" Type="http://schemas.openxmlformats.org/officeDocument/2006/relationships/image" Target="../media/image125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3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37.e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36.wmf"/><Relationship Id="rId5" Type="http://schemas.openxmlformats.org/officeDocument/2006/relationships/image" Target="../media/image133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3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2.tiff"/><Relationship Id="rId5" Type="http://schemas.openxmlformats.org/officeDocument/2006/relationships/image" Target="../media/image141.jpeg"/><Relationship Id="rId4" Type="http://schemas.openxmlformats.org/officeDocument/2006/relationships/image" Target="../media/image14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tags" Target="../tags/tag7.xml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tags" Target="../tags/tag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1.png"/><Relationship Id="rId11" Type="http://schemas.openxmlformats.org/officeDocument/2006/relationships/image" Target="../media/image150.wmf"/><Relationship Id="rId5" Type="http://schemas.openxmlformats.org/officeDocument/2006/relationships/slideLayout" Target="../slideLayouts/slideLayout30.xml"/><Relationship Id="rId10" Type="http://schemas.openxmlformats.org/officeDocument/2006/relationships/oleObject" Target="../embeddings/oleObject92.bin"/><Relationship Id="rId4" Type="http://schemas.openxmlformats.org/officeDocument/2006/relationships/tags" Target="../tags/tag8.xml"/><Relationship Id="rId9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60.wmf"/><Relationship Id="rId18" Type="http://schemas.openxmlformats.org/officeDocument/2006/relationships/oleObject" Target="../embeddings/oleObject100.bin"/><Relationship Id="rId3" Type="http://schemas.openxmlformats.org/officeDocument/2006/relationships/notesSlide" Target="../notesSlides/notesSlide44.xml"/><Relationship Id="rId21" Type="http://schemas.openxmlformats.org/officeDocument/2006/relationships/image" Target="../media/image164.wmf"/><Relationship Id="rId7" Type="http://schemas.openxmlformats.org/officeDocument/2006/relationships/image" Target="../media/image157.wmf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162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1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59.wmf"/><Relationship Id="rId5" Type="http://schemas.openxmlformats.org/officeDocument/2006/relationships/image" Target="../media/image156.wmf"/><Relationship Id="rId15" Type="http://schemas.openxmlformats.org/officeDocument/2006/relationships/image" Target="../media/image161.wmf"/><Relationship Id="rId23" Type="http://schemas.openxmlformats.org/officeDocument/2006/relationships/image" Target="../media/image165.wmf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163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58.wmf"/><Relationship Id="rId14" Type="http://schemas.openxmlformats.org/officeDocument/2006/relationships/oleObject" Target="../embeddings/oleObject98.bin"/><Relationship Id="rId22" Type="http://schemas.openxmlformats.org/officeDocument/2006/relationships/oleObject" Target="../embeddings/oleObject10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66.png"/><Relationship Id="rId4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68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70.wmf"/><Relationship Id="rId5" Type="http://schemas.openxmlformats.org/officeDocument/2006/relationships/image" Target="../media/image167.wmf"/><Relationship Id="rId10" Type="http://schemas.openxmlformats.org/officeDocument/2006/relationships/oleObject" Target="../embeddings/oleObject106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69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69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75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70.wmf"/><Relationship Id="rId12" Type="http://schemas.openxmlformats.org/officeDocument/2006/relationships/oleObject" Target="../embeddings/oleObject113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74.wmf"/><Relationship Id="rId5" Type="http://schemas.openxmlformats.org/officeDocument/2006/relationships/image" Target="../media/image13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11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81.wmf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78.wmf"/><Relationship Id="rId12" Type="http://schemas.openxmlformats.org/officeDocument/2006/relationships/oleObject" Target="../embeddings/oleObject119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80.wmf"/><Relationship Id="rId5" Type="http://schemas.openxmlformats.org/officeDocument/2006/relationships/image" Target="../media/image177.wmf"/><Relationship Id="rId10" Type="http://schemas.openxmlformats.org/officeDocument/2006/relationships/oleObject" Target="../embeddings/oleObject118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79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8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185.wmf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26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184.wmf"/><Relationship Id="rId5" Type="http://schemas.openxmlformats.org/officeDocument/2006/relationships/image" Target="../media/image134.w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83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190.wmf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87.wmf"/><Relationship Id="rId12" Type="http://schemas.openxmlformats.org/officeDocument/2006/relationships/oleObject" Target="../embeddings/oleObject131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89.wmf"/><Relationship Id="rId5" Type="http://schemas.openxmlformats.org/officeDocument/2006/relationships/image" Target="../media/image186.wmf"/><Relationship Id="rId15" Type="http://schemas.openxmlformats.org/officeDocument/2006/relationships/image" Target="../media/image191.w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88.wmf"/><Relationship Id="rId14" Type="http://schemas.openxmlformats.org/officeDocument/2006/relationships/oleObject" Target="../embeddings/oleObject132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tags" Target="../tags/tag12.xml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194.png"/><Relationship Id="rId2" Type="http://schemas.openxmlformats.org/officeDocument/2006/relationships/tags" Target="../tags/tag1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2.png"/><Relationship Id="rId11" Type="http://schemas.openxmlformats.org/officeDocument/2006/relationships/image" Target="../media/image193.png"/><Relationship Id="rId5" Type="http://schemas.openxmlformats.org/officeDocument/2006/relationships/notesSlide" Target="../notesSlides/notesSlide53.xml"/><Relationship Id="rId10" Type="http://schemas.openxmlformats.org/officeDocument/2006/relationships/image" Target="../media/image173.wmf"/><Relationship Id="rId4" Type="http://schemas.openxmlformats.org/officeDocument/2006/relationships/slideLayout" Target="../slideLayouts/slideLayout30.xml"/><Relationship Id="rId9" Type="http://schemas.openxmlformats.org/officeDocument/2006/relationships/oleObject" Target="../embeddings/oleObject11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94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33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96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3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3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0.jpeg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13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201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4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62.xml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95.wmf"/><Relationship Id="rId4" Type="http://schemas.openxmlformats.org/officeDocument/2006/relationships/image" Target="../media/image208.png"/><Relationship Id="rId9" Type="http://schemas.openxmlformats.org/officeDocument/2006/relationships/oleObject" Target="../embeddings/oleObject144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oleObject" Target="../embeddings/oleObject150.bin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12" Type="http://schemas.openxmlformats.org/officeDocument/2006/relationships/image" Target="../media/image212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211.wmf"/><Relationship Id="rId4" Type="http://schemas.openxmlformats.org/officeDocument/2006/relationships/image" Target="../media/image196.wmf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2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13" Type="http://schemas.openxmlformats.org/officeDocument/2006/relationships/image" Target="../media/image216.wmf"/><Relationship Id="rId3" Type="http://schemas.openxmlformats.org/officeDocument/2006/relationships/tags" Target="../tags/tag14.xml"/><Relationship Id="rId7" Type="http://schemas.openxmlformats.org/officeDocument/2006/relationships/image" Target="../media/image212.wmf"/><Relationship Id="rId12" Type="http://schemas.openxmlformats.org/officeDocument/2006/relationships/oleObject" Target="../embeddings/oleObject154.bin"/><Relationship Id="rId2" Type="http://schemas.openxmlformats.org/officeDocument/2006/relationships/tags" Target="../tags/tag1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215.wmf"/><Relationship Id="rId5" Type="http://schemas.openxmlformats.org/officeDocument/2006/relationships/image" Target="../media/image218.png"/><Relationship Id="rId15" Type="http://schemas.openxmlformats.org/officeDocument/2006/relationships/image" Target="../media/image217.wmf"/><Relationship Id="rId10" Type="http://schemas.openxmlformats.org/officeDocument/2006/relationships/oleObject" Target="../embeddings/oleObject153.bin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214.wmf"/><Relationship Id="rId14" Type="http://schemas.openxmlformats.org/officeDocument/2006/relationships/oleObject" Target="../embeddings/oleObject15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0.png"/><Relationship Id="rId5" Type="http://schemas.openxmlformats.org/officeDocument/2006/relationships/customXml" Target="../ink/ink49.xml"/><Relationship Id="rId4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222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221.emf"/><Relationship Id="rId4" Type="http://schemas.openxmlformats.org/officeDocument/2006/relationships/oleObject" Target="../embeddings/oleObject156.bin"/><Relationship Id="rId9" Type="http://schemas.openxmlformats.org/officeDocument/2006/relationships/image" Target="../media/image22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224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221.emf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23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notesSlide" Target="../notesSlides/notesSlide70.xml"/><Relationship Id="rId7" Type="http://schemas.openxmlformats.org/officeDocument/2006/relationships/oleObject" Target="../embeddings/oleObject163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228.wmf"/><Relationship Id="rId4" Type="http://schemas.openxmlformats.org/officeDocument/2006/relationships/image" Target="../media/image2150.png"/><Relationship Id="rId9" Type="http://schemas.openxmlformats.org/officeDocument/2006/relationships/oleObject" Target="../embeddings/oleObject16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4.w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wmf"/><Relationship Id="rId13" Type="http://schemas.openxmlformats.org/officeDocument/2006/relationships/oleObject" Target="../embeddings/oleObject169.bin"/><Relationship Id="rId3" Type="http://schemas.openxmlformats.org/officeDocument/2006/relationships/notesSlide" Target="../notesSlides/notesSlide71.xml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231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150.png"/><Relationship Id="rId11" Type="http://schemas.openxmlformats.org/officeDocument/2006/relationships/oleObject" Target="../embeddings/oleObject168.bin"/><Relationship Id="rId5" Type="http://schemas.openxmlformats.org/officeDocument/2006/relationships/image" Target="../media/image228.wmf"/><Relationship Id="rId10" Type="http://schemas.openxmlformats.org/officeDocument/2006/relationships/image" Target="../media/image230.wmf"/><Relationship Id="rId4" Type="http://schemas.openxmlformats.org/officeDocument/2006/relationships/oleObject" Target="../embeddings/oleObject165.bin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23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ubtitle 2"/>
          <p:cNvSpPr>
            <a:spLocks noGrp="1"/>
          </p:cNvSpPr>
          <p:nvPr>
            <p:ph type="subTitle" idx="4294967295"/>
          </p:nvPr>
        </p:nvSpPr>
        <p:spPr>
          <a:xfrm>
            <a:off x="609600" y="990600"/>
            <a:ext cx="7630469" cy="4191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600" dirty="0">
                <a:cs typeface="Georgia"/>
              </a:rPr>
              <a:t>Chemical Kinetics: </a:t>
            </a:r>
          </a:p>
          <a:p>
            <a:pPr marL="0" indent="0" algn="ctr">
              <a:buNone/>
            </a:pPr>
            <a:r>
              <a:rPr lang="en-US" sz="5600" dirty="0">
                <a:cs typeface="Georgia"/>
              </a:rPr>
              <a:t>Clearing the Air</a:t>
            </a:r>
          </a:p>
          <a:p>
            <a:pPr algn="ctr"/>
            <a:endParaRPr lang="en-US" sz="560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5985" y="4191000"/>
            <a:ext cx="362310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084333"/>
                </a:solidFill>
                <a:latin typeface="Georgia"/>
                <a:cs typeface="Georgia"/>
              </a:rPr>
              <a:t>(OpenStax 17 </a:t>
            </a:r>
            <a:br>
              <a:rPr lang="en-US" sz="4400" dirty="0">
                <a:solidFill>
                  <a:srgbClr val="084333"/>
                </a:solidFill>
                <a:latin typeface="Georgia"/>
                <a:cs typeface="Georgia"/>
              </a:rPr>
            </a:br>
            <a:r>
              <a:rPr lang="en-US" sz="2400" dirty="0">
                <a:solidFill>
                  <a:srgbClr val="084333"/>
                </a:solidFill>
                <a:latin typeface="Georgia"/>
                <a:cs typeface="Georgia"/>
              </a:rPr>
              <a:t>(Gilbert Chapter 13)</a:t>
            </a:r>
          </a:p>
        </p:txBody>
      </p:sp>
    </p:spTree>
    <p:extLst>
      <p:ext uri="{BB962C8B-B14F-4D97-AF65-F5344CB8AC3E}">
        <p14:creationId xmlns:p14="http://schemas.microsoft.com/office/powerpoint/2010/main" val="42879666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Relative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762264" y="1145646"/>
          <a:ext cx="19050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4" imgW="965160" imgH="393480" progId="Equation.3">
                  <p:embed/>
                </p:oleObj>
              </mc:Choice>
              <mc:Fallback>
                <p:oleObj name="Equation" r:id="rId4" imgW="965160" imgH="39348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2264" y="1145646"/>
                        <a:ext cx="1905000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726267" y="3031156"/>
          <a:ext cx="18796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6" imgW="952200" imgH="393480" progId="Equation.3">
                  <p:embed/>
                </p:oleObj>
              </mc:Choice>
              <mc:Fallback>
                <p:oleObj name="Equation" r:id="rId6" imgW="95220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26267" y="3031156"/>
                        <a:ext cx="1879600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819400" y="5012445"/>
          <a:ext cx="20066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Equation" r:id="rId8" imgW="1015920" imgH="393480" progId="Equation.3">
                  <p:embed/>
                </p:oleObj>
              </mc:Choice>
              <mc:Fallback>
                <p:oleObj name="Equation" r:id="rId8" imgW="101592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9400" y="5012445"/>
                        <a:ext cx="2006600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3396954" y="1997372"/>
          <a:ext cx="2557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Equation" r:id="rId10" imgW="1295280" imgH="419040" progId="Equation.3">
                  <p:embed/>
                </p:oleObj>
              </mc:Choice>
              <mc:Fallback>
                <p:oleObj name="Equation" r:id="rId10" imgW="1295280" imgH="419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6954" y="1997372"/>
                        <a:ext cx="2557462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457654" y="5920108"/>
          <a:ext cx="31321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Equation" r:id="rId12" imgW="1587240" imgH="457200" progId="Equation.3">
                  <p:embed/>
                </p:oleObj>
              </mc:Choice>
              <mc:Fallback>
                <p:oleObj name="Equation" r:id="rId12" imgW="158724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57654" y="5920108"/>
                        <a:ext cx="3132137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943600" y="2201863"/>
          <a:ext cx="13795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name="Equation" r:id="rId14" imgW="698400" imgH="177480" progId="Equation.3">
                  <p:embed/>
                </p:oleObj>
              </mc:Choice>
              <mc:Fallback>
                <p:oleObj name="Equation" r:id="rId14" imgW="698400" imgH="17748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43600" y="2201863"/>
                        <a:ext cx="1379537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3396954" y="3945643"/>
          <a:ext cx="2557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" name="Equation" r:id="rId16" imgW="1295280" imgH="419040" progId="Equation.3">
                  <p:embed/>
                </p:oleObj>
              </mc:Choice>
              <mc:Fallback>
                <p:oleObj name="Equation" r:id="rId16" imgW="1295280" imgH="4190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6954" y="3945643"/>
                        <a:ext cx="2557462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943600" y="4149725"/>
          <a:ext cx="13795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" name="Equation" r:id="rId17" imgW="698400" imgH="177480" progId="Equation.3">
                  <p:embed/>
                </p:oleObj>
              </mc:Choice>
              <mc:Fallback>
                <p:oleObj name="Equation" r:id="rId17" imgW="698400" imgH="17748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43600" y="4149725"/>
                        <a:ext cx="1379537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6596062" y="6170613"/>
          <a:ext cx="13795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" name="Equation" r:id="rId19" imgW="698400" imgH="177480" progId="Equation.3">
                  <p:embed/>
                </p:oleObj>
              </mc:Choice>
              <mc:Fallback>
                <p:oleObj name="Equation" r:id="rId19" imgW="698400" imgH="1774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596062" y="6170613"/>
                        <a:ext cx="1379538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6172200" y="2133600"/>
            <a:ext cx="1162068" cy="4556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145185" y="4069520"/>
            <a:ext cx="1162068" cy="4556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813532" y="6118597"/>
            <a:ext cx="1162068" cy="4556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3346245"/>
            <a:ext cx="272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</a:rPr>
              <a:t>The relative rates should be the same if expressions are correct.</a:t>
            </a:r>
          </a:p>
        </p:txBody>
      </p:sp>
    </p:spTree>
    <p:extLst>
      <p:ext uri="{BB962C8B-B14F-4D97-AF65-F5344CB8AC3E}">
        <p14:creationId xmlns:p14="http://schemas.microsoft.com/office/powerpoint/2010/main" val="1475583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Actual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345204" y="3015623"/>
          <a:ext cx="90328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name="Equation" r:id="rId4" imgW="457200" imgH="241200" progId="Equation.3">
                  <p:embed/>
                </p:oleObj>
              </mc:Choice>
              <mc:Fallback>
                <p:oleObj name="Equation" r:id="rId4" imgW="457200" imgH="2412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204" y="3015623"/>
                        <a:ext cx="90328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45204" y="4036882"/>
          <a:ext cx="8763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name="Equation" r:id="rId6" imgW="444240" imgH="241200" progId="Equation.3">
                  <p:embed/>
                </p:oleObj>
              </mc:Choice>
              <mc:Fallback>
                <p:oleObj name="Equation" r:id="rId6" imgW="444240" imgH="2412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5204" y="4036882"/>
                        <a:ext cx="8763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345204" y="5061922"/>
          <a:ext cx="9271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" name="Equation" r:id="rId8" imgW="469800" imgH="228600" progId="Equation.3">
                  <p:embed/>
                </p:oleObj>
              </mc:Choice>
              <mc:Fallback>
                <p:oleObj name="Equation" r:id="rId8" imgW="469800" imgH="2286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5204" y="5061922"/>
                        <a:ext cx="9271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1243013" y="2793789"/>
          <a:ext cx="24828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Equation" r:id="rId10" imgW="1257120" imgH="444240" progId="Equation.3">
                  <p:embed/>
                </p:oleObj>
              </mc:Choice>
              <mc:Fallback>
                <p:oleObj name="Equation" r:id="rId10" imgW="1257120" imgH="44424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43013" y="2793789"/>
                        <a:ext cx="24828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1243013" y="3829738"/>
          <a:ext cx="238125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Equation" r:id="rId12" imgW="1206360" imgH="444240" progId="Equation.3">
                  <p:embed/>
                </p:oleObj>
              </mc:Choice>
              <mc:Fallback>
                <p:oleObj name="Equation" r:id="rId12" imgW="1206360" imgH="44424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43013" y="3829738"/>
                        <a:ext cx="2381250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243013" y="4864100"/>
          <a:ext cx="258286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Equation" r:id="rId14" imgW="1307880" imgH="431640" progId="Equation.3">
                  <p:embed/>
                </p:oleObj>
              </mc:Choice>
              <mc:Fallback>
                <p:oleObj name="Equation" r:id="rId14" imgW="1307880" imgH="43164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43013" y="4864100"/>
                        <a:ext cx="2582863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770313" y="2819189"/>
          <a:ext cx="23320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Equation" r:id="rId16" imgW="1180800" imgH="419040" progId="Equation.3">
                  <p:embed/>
                </p:oleObj>
              </mc:Choice>
              <mc:Fallback>
                <p:oleObj name="Equation" r:id="rId16" imgW="1180800" imgH="419040" progId="Equation.3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70313" y="2819189"/>
                        <a:ext cx="2332038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6400800" y="3023977"/>
          <a:ext cx="15795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Equation" r:id="rId18" imgW="799920" imgH="177480" progId="Equation.3">
                  <p:embed/>
                </p:oleObj>
              </mc:Choice>
              <mc:Fallback>
                <p:oleObj name="Equation" r:id="rId18" imgW="799920" imgH="17748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0800" y="3023977"/>
                        <a:ext cx="1579562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3770313" y="3868241"/>
          <a:ext cx="2557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" name="Equation" r:id="rId20" imgW="1295280" imgH="419040" progId="Equation.3">
                  <p:embed/>
                </p:oleObj>
              </mc:Choice>
              <mc:Fallback>
                <p:oleObj name="Equation" r:id="rId20" imgW="1295280" imgH="41904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70313" y="3868241"/>
                        <a:ext cx="2557462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6400800" y="4088213"/>
          <a:ext cx="15795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" name="Equation" r:id="rId22" imgW="799920" imgH="177480" progId="Equation.3">
                  <p:embed/>
                </p:oleObj>
              </mc:Choice>
              <mc:Fallback>
                <p:oleObj name="Equation" r:id="rId22" imgW="799920" imgH="17748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00800" y="4088213"/>
                        <a:ext cx="1579562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3770313" y="4826336"/>
          <a:ext cx="26304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Equation" r:id="rId24" imgW="1333440" imgH="419040" progId="Equation.3">
                  <p:embed/>
                </p:oleObj>
              </mc:Choice>
              <mc:Fallback>
                <p:oleObj name="Equation" r:id="rId24" imgW="1333440" imgH="419040" progId="Equation.3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70313" y="4826336"/>
                        <a:ext cx="2630487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/>
        </p:nvGraphicFramePr>
        <p:xfrm>
          <a:off x="6400800" y="5011527"/>
          <a:ext cx="1355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Equation" r:id="rId26" imgW="685800" imgH="177480" progId="Equation.3">
                  <p:embed/>
                </p:oleObj>
              </mc:Choice>
              <mc:Fallback>
                <p:oleObj name="Equation" r:id="rId26" imgW="685800" imgH="17748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400800" y="5011527"/>
                        <a:ext cx="13557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6200" y="2141809"/>
            <a:ext cx="8085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</a:rPr>
              <a:t>The actual rates can be calculated directly from measured data.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57200" y="1237159"/>
            <a:ext cx="77724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100000"/>
              </a:spcBef>
              <a:buFontTx/>
              <a:buNone/>
              <a:defRPr/>
            </a:pP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009099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005BA9"/>
                </a:solidFill>
              </a:rPr>
              <a:t>Rate of reaction generally reported using a species with coefficient ‘1’ and with a positive number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7331075" y="5934841"/>
          <a:ext cx="1127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Equation" r:id="rId28" imgW="571320" imgH="177480" progId="Equation.3">
                  <p:embed/>
                </p:oleObj>
              </mc:Choice>
              <mc:Fallback>
                <p:oleObj name="Equation" r:id="rId28" imgW="571320" imgH="177480" progId="Equation.3">
                  <p:embed/>
                  <p:pic>
                    <p:nvPicPr>
                      <p:cNvPr id="44" name="Object 43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331075" y="5934841"/>
                        <a:ext cx="11271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6781800" y="5503954"/>
            <a:ext cx="2225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FF0000"/>
                </a:solidFill>
              </a:rPr>
              <a:t>Rate of reaction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705600" y="5503954"/>
            <a:ext cx="2362200" cy="8898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2898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Instantaneous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9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r="45515" b="4137"/>
          <a:stretch/>
        </p:blipFill>
        <p:spPr bwMode="auto">
          <a:xfrm>
            <a:off x="76200" y="3047999"/>
            <a:ext cx="6263285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882" y="2819400"/>
            <a:ext cx="4422918" cy="122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0" y="6324599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25400" y="1066800"/>
            <a:ext cx="8915400" cy="22161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1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Instantaneous Rate</a:t>
            </a:r>
            <a:r>
              <a:rPr lang="en-US" sz="3000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rate at a particular instant</a:t>
            </a:r>
          </a:p>
          <a:p>
            <a:pPr lvl="1"/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Determined graphically as tangential slope of concentration vs. time plot</a:t>
            </a:r>
          </a:p>
        </p:txBody>
      </p:sp>
    </p:spTree>
    <p:extLst>
      <p:ext uri="{BB962C8B-B14F-4D97-AF65-F5344CB8AC3E}">
        <p14:creationId xmlns:p14="http://schemas.microsoft.com/office/powerpoint/2010/main" val="2741250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1" name="Picture 6"/>
          <p:cNvPicPr>
            <a:picLocks noChangeAspect="1" noChangeArrowheads="1"/>
          </p:cNvPicPr>
          <p:nvPr/>
        </p:nvPicPr>
        <p:blipFill rotWithShape="1">
          <a:blip r:embed="rId4"/>
          <a:srcRect b="2746"/>
          <a:stretch/>
        </p:blipFill>
        <p:spPr bwMode="auto">
          <a:xfrm>
            <a:off x="1058333" y="1122651"/>
            <a:ext cx="6638241" cy="270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Instantaneous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172978" y="1315259"/>
          <a:ext cx="25320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Equation" r:id="rId5" imgW="1282680" imgH="393480" progId="Equation.3">
                  <p:embed/>
                </p:oleObj>
              </mc:Choice>
              <mc:Fallback>
                <p:oleObj name="Equation" r:id="rId5" imgW="1282680" imgH="3934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2978" y="1315259"/>
                        <a:ext cx="2532063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858962" y="4407099"/>
          <a:ext cx="49688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Equation" r:id="rId7" imgW="2197080" imgH="393480" progId="Equation.3">
                  <p:embed/>
                </p:oleObj>
              </mc:Choice>
              <mc:Fallback>
                <p:oleObj name="Equation" r:id="rId7" imgW="219708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8962" y="4407099"/>
                        <a:ext cx="49688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5443538" y="5427781"/>
          <a:ext cx="3675062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2" name="Equation" r:id="rId9" imgW="1625400" imgH="393480" progId="Equation.3">
                  <p:embed/>
                </p:oleObj>
              </mc:Choice>
              <mc:Fallback>
                <p:oleObj name="Equation" r:id="rId9" imgW="162540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3538" y="5427781"/>
                        <a:ext cx="3675062" cy="88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862762" y="4618141"/>
          <a:ext cx="129381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Equation" r:id="rId11" imgW="571320" imgH="203040" progId="Equation.3">
                  <p:embed/>
                </p:oleObj>
              </mc:Choice>
              <mc:Fallback>
                <p:oleObj name="Equation" r:id="rId11" imgW="571320" imgH="203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62762" y="4618141"/>
                        <a:ext cx="1293813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5443538" y="6394454"/>
          <a:ext cx="249713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Equation" r:id="rId13" imgW="1104840" imgH="203040" progId="Equation.3">
                  <p:embed/>
                </p:oleObj>
              </mc:Choice>
              <mc:Fallback>
                <p:oleObj name="Equation" r:id="rId13" imgW="1104840" imgH="2030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43538" y="6394454"/>
                        <a:ext cx="2497138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 bwMode="auto">
          <a:xfrm>
            <a:off x="5700694" y="6400800"/>
            <a:ext cx="2376506" cy="4556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3914943"/>
            <a:ext cx="60960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100000"/>
              </a:spcBef>
              <a:buFontTx/>
              <a:buNone/>
              <a:defRPr/>
            </a:pP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2 NO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54864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Notice that these values are coming from the tangent line, not the drawn-in curve.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5ADF1-FE3E-7545-BE5A-BACEB36AB843}"/>
              </a:ext>
            </a:extLst>
          </p:cNvPr>
          <p:cNvSpPr txBox="1"/>
          <p:nvPr/>
        </p:nvSpPr>
        <p:spPr>
          <a:xfrm>
            <a:off x="3352800" y="101828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reaction rate equation but with the tangent line</a:t>
            </a:r>
          </a:p>
        </p:txBody>
      </p:sp>
    </p:spTree>
    <p:extLst>
      <p:ext uri="{BB962C8B-B14F-4D97-AF65-F5344CB8AC3E}">
        <p14:creationId xmlns:p14="http://schemas.microsoft.com/office/powerpoint/2010/main" val="296171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Review: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 bwMode="auto">
          <a:xfrm>
            <a:off x="0" y="6324599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25400" y="1066800"/>
            <a:ext cx="89154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1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Related Reaction Rates</a:t>
            </a:r>
            <a:r>
              <a:rPr lang="en-US" sz="3000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Uses coefficients from chemical equation</a:t>
            </a:r>
          </a:p>
          <a:p>
            <a:pPr lvl="1"/>
            <a:r>
              <a:rPr lang="en-US" kern="0" dirty="0">
                <a:solidFill>
                  <a:schemeClr val="accent4"/>
                </a:solidFill>
                <a:latin typeface="Arial" charset="0"/>
              </a:rPr>
              <a:t>Different relationships relating the concentration change of each species to the overall rate</a:t>
            </a:r>
          </a:p>
          <a:p>
            <a:pPr lvl="1"/>
            <a:endParaRPr lang="en-US" kern="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1"/>
            <a:endParaRPr lang="en-US" kern="0" dirty="0">
              <a:solidFill>
                <a:schemeClr val="accent4"/>
              </a:solidFill>
              <a:latin typeface="Arial" charset="0"/>
            </a:endParaRPr>
          </a:p>
          <a:p>
            <a:pPr lvl="1"/>
            <a:endParaRPr lang="en-US" kern="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r>
              <a:rPr lang="en-US" b="1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Actual Reaction Rate</a:t>
            </a:r>
          </a:p>
          <a:p>
            <a:pPr lvl="1"/>
            <a:r>
              <a:rPr lang="en-US" kern="0" dirty="0">
                <a:solidFill>
                  <a:schemeClr val="accent4"/>
                </a:solidFill>
                <a:latin typeface="Arial" charset="0"/>
              </a:rPr>
              <a:t>Measured experimentally, either average or instantaneous</a:t>
            </a:r>
            <a:endParaRPr lang="en-US" kern="0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14400" y="2971800"/>
            <a:ext cx="77724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100000"/>
              </a:spcBef>
              <a:buFontTx/>
              <a:buNone/>
              <a:defRPr/>
            </a:pP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 +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→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C +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d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557433"/>
              </p:ext>
            </p:extLst>
          </p:nvPr>
        </p:nvGraphicFramePr>
        <p:xfrm>
          <a:off x="546100" y="3733800"/>
          <a:ext cx="77597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4" imgW="3251160" imgH="393480" progId="Equation.3">
                  <p:embed/>
                </p:oleObj>
              </mc:Choice>
              <mc:Fallback>
                <p:oleObj name="Equation" r:id="rId4" imgW="325116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100" y="3733800"/>
                        <a:ext cx="77597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83027"/>
              </p:ext>
            </p:extLst>
          </p:nvPr>
        </p:nvGraphicFramePr>
        <p:xfrm>
          <a:off x="3803030" y="5791200"/>
          <a:ext cx="450277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6" imgW="2108160" imgH="393480" progId="Equation.3">
                  <p:embed/>
                </p:oleObj>
              </mc:Choice>
              <mc:Fallback>
                <p:oleObj name="Equation" r:id="rId6" imgW="210816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3030" y="5791200"/>
                        <a:ext cx="450277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76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947" y="2293408"/>
            <a:ext cx="5639315" cy="42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26608"/>
            <a:ext cx="8229600" cy="1066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Initial Rate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: Rate of a reaction at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t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= 0, immediately after the reactants are mixed</a:t>
            </a:r>
          </a:p>
        </p:txBody>
      </p:sp>
      <p:sp>
        <p:nvSpPr>
          <p:cNvPr id="61446" name="TextBox 9"/>
          <p:cNvSpPr txBox="1">
            <a:spLocks noChangeArrowheads="1"/>
          </p:cNvSpPr>
          <p:nvPr/>
        </p:nvSpPr>
        <p:spPr bwMode="auto">
          <a:xfrm>
            <a:off x="2971800" y="3360208"/>
            <a:ext cx="479971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(a) Initial rate</a:t>
            </a:r>
          </a:p>
          <a:p>
            <a:pPr marL="457200" indent="-457200"/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(b), (c) Instantaneous rates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Initial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TextBox 8"/>
          <p:cNvSpPr txBox="1"/>
          <p:nvPr/>
        </p:nvSpPr>
        <p:spPr>
          <a:xfrm>
            <a:off x="5512065" y="4375871"/>
            <a:ext cx="352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Useful because at t = 0, the concentration of products is zero.</a:t>
            </a:r>
          </a:p>
        </p:txBody>
      </p:sp>
    </p:spTree>
    <p:extLst>
      <p:ext uri="{BB962C8B-B14F-4D97-AF65-F5344CB8AC3E}">
        <p14:creationId xmlns:p14="http://schemas.microsoft.com/office/powerpoint/2010/main" val="24476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8915400" cy="457200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Order:</a:t>
            </a:r>
          </a:p>
          <a:p>
            <a:pPr lvl="1" eaLnBrk="1" hangingPunct="1">
              <a:spcBef>
                <a:spcPts val="3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Experimentally determined number defining the dependence of the reaction rate on the concentration of a reactant</a:t>
            </a:r>
          </a:p>
          <a:p>
            <a:pPr eaLnBrk="1" hangingPunct="1">
              <a:spcBef>
                <a:spcPts val="30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Rate Law:</a:t>
            </a:r>
          </a:p>
          <a:p>
            <a:pPr lvl="1" eaLnBrk="1" hangingPunct="1">
              <a:spcBef>
                <a:spcPts val="3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Equation that defines the experimentally determined relationship between reactant concentrations and the rate of the reaction</a:t>
            </a:r>
          </a:p>
          <a:p>
            <a:pPr eaLnBrk="1" hangingPunct="1">
              <a:spcBef>
                <a:spcPts val="30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Overall Order of Reaction: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 </a:t>
            </a:r>
          </a:p>
          <a:p>
            <a:pPr lvl="1" eaLnBrk="1" hangingPunct="1">
              <a:spcBef>
                <a:spcPts val="3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Sum of exponents for the concentration terms in the rate law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833275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86800" cy="541020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Rate: What’s measured – change in concentration with time. </a:t>
            </a: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endParaRPr lang="en-US" sz="3200" b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endParaRPr lang="en-US" sz="3200" b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endParaRPr lang="en-US" sz="3200" b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Rate Law: How that rate changes with variables.    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Rate = </a:t>
            </a:r>
            <a:r>
              <a:rPr lang="en-US" i="1" dirty="0">
                <a:solidFill>
                  <a:schemeClr val="accent4"/>
                </a:solidFill>
                <a:latin typeface="Arial"/>
                <a:cs typeface="Arial"/>
              </a:rPr>
              <a:t>k 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[A]</a:t>
            </a:r>
            <a:r>
              <a:rPr lang="en-US" i="1" baseline="30000" dirty="0">
                <a:solidFill>
                  <a:schemeClr val="accent4"/>
                </a:solidFill>
                <a:latin typeface="Arial"/>
                <a:cs typeface="Arial"/>
              </a:rPr>
              <a:t>m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 [B]</a:t>
            </a:r>
            <a:r>
              <a:rPr lang="en-US" i="1" baseline="30000" dirty="0">
                <a:solidFill>
                  <a:schemeClr val="accent4"/>
                </a:solidFill>
                <a:latin typeface="Arial"/>
                <a:cs typeface="Arial"/>
              </a:rPr>
              <a:t>n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k = 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rate constant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m 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and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 n 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are the reaction orders with respect to reactants A and B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m 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+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 n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) = overall order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Review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TextBox 7"/>
          <p:cNvSpPr txBox="1"/>
          <p:nvPr/>
        </p:nvSpPr>
        <p:spPr>
          <a:xfrm>
            <a:off x="4495800" y="55626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m and n are unrelated to the balanced reaction coefficients!!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546979"/>
              </p:ext>
            </p:extLst>
          </p:nvPr>
        </p:nvGraphicFramePr>
        <p:xfrm>
          <a:off x="615950" y="2209800"/>
          <a:ext cx="77597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4" imgW="3251160" imgH="393480" progId="Equation.3">
                  <p:embed/>
                </p:oleObj>
              </mc:Choice>
              <mc:Fallback>
                <p:oleObj name="Equation" r:id="rId4" imgW="3251160" imgH="3934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50" y="2209800"/>
                        <a:ext cx="77597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575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86800" cy="541020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Next week in Lab: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Review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5842000" cy="115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303178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as slope from data for each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8897" y="2983419"/>
            <a:ext cx="309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concentration changed for each run.</a:t>
            </a:r>
          </a:p>
          <a:p>
            <a:endParaRPr lang="en-US" dirty="0"/>
          </a:p>
          <a:p>
            <a:r>
              <a:rPr lang="en-US" sz="2400" dirty="0"/>
              <a:t>Why no [I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i="1" baseline="30000" dirty="0"/>
              <a:t>p</a:t>
            </a:r>
            <a:r>
              <a:rPr lang="en-US" sz="2400" dirty="0"/>
              <a:t>?</a:t>
            </a:r>
            <a:endParaRPr lang="en-US" sz="2400" i="1" dirty="0"/>
          </a:p>
        </p:txBody>
      </p:sp>
      <p:sp>
        <p:nvSpPr>
          <p:cNvPr id="12" name="Up Arrow 11"/>
          <p:cNvSpPr/>
          <p:nvPr/>
        </p:nvSpPr>
        <p:spPr bwMode="auto">
          <a:xfrm>
            <a:off x="4953000" y="2419351"/>
            <a:ext cx="304800" cy="4699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Up Arrow 13"/>
          <p:cNvSpPr/>
          <p:nvPr/>
        </p:nvSpPr>
        <p:spPr bwMode="auto">
          <a:xfrm>
            <a:off x="2526424" y="2561883"/>
            <a:ext cx="304800" cy="4699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878" y="5791200"/>
            <a:ext cx="655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FYI: next week’s PWS is non trivial and can’t just </a:t>
            </a:r>
            <a:r>
              <a:rPr lang="en-US"/>
              <a:t>be looked 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60482-7743-9748-BDE9-6FD562D3A39B}"/>
              </a:ext>
            </a:extLst>
          </p:cNvPr>
          <p:cNvSpPr txBox="1"/>
          <p:nvPr/>
        </p:nvSpPr>
        <p:spPr>
          <a:xfrm>
            <a:off x="3958897" y="4419600"/>
            <a:ext cx="434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 is assumed to be zero</a:t>
            </a:r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3" grpId="0"/>
      <p:bldP spid="4" grpId="0"/>
      <p:bldP spid="12" grpId="0" animBg="1"/>
      <p:bldP spid="14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868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Rate Constant (</a:t>
            </a:r>
            <a:r>
              <a:rPr lang="en-US" b="1" i="1" dirty="0">
                <a:solidFill>
                  <a:schemeClr val="accent4"/>
                </a:solidFill>
                <a:latin typeface="Arial"/>
                <a:cs typeface="Arial"/>
              </a:rPr>
              <a:t>k</a:t>
            </a: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):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Proportionality constant that relates the rate of a reaction to the concentration of </a:t>
            </a:r>
            <a:r>
              <a:rPr lang="en-US" i="1" u="sng" dirty="0">
                <a:solidFill>
                  <a:srgbClr val="005BA9"/>
                </a:solidFill>
                <a:latin typeface="Arial"/>
                <a:cs typeface="Arial"/>
              </a:rPr>
              <a:t>reactants</a:t>
            </a: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endParaRPr lang="en-US" sz="12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r>
              <a:rPr lang="en-US" sz="3600" i="1" dirty="0">
                <a:solidFill>
                  <a:schemeClr val="accent4"/>
                </a:solidFill>
                <a:latin typeface="Arial"/>
                <a:cs typeface="Arial"/>
              </a:rPr>
              <a:t>Example</a:t>
            </a:r>
            <a:r>
              <a:rPr lang="en-US" sz="3600" dirty="0">
                <a:solidFill>
                  <a:schemeClr val="accent4"/>
                </a:solidFill>
                <a:latin typeface="Arial"/>
                <a:cs typeface="Arial"/>
              </a:rPr>
              <a:t>: 	A  +  B  →  C</a:t>
            </a: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endParaRPr lang="en-US" sz="1200" b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  <a:defRPr/>
            </a:pPr>
            <a:r>
              <a:rPr lang="en-US" sz="3200" b="1" dirty="0">
                <a:solidFill>
                  <a:schemeClr val="accent4"/>
                </a:solidFill>
                <a:latin typeface="Arial"/>
                <a:cs typeface="Arial"/>
              </a:rPr>
              <a:t>Rate Law:    </a:t>
            </a:r>
            <a:r>
              <a:rPr lang="en-US" sz="3200" dirty="0">
                <a:solidFill>
                  <a:schemeClr val="accent4"/>
                </a:solidFill>
                <a:latin typeface="Arial"/>
                <a:cs typeface="Arial"/>
              </a:rPr>
              <a:t>Rate = </a:t>
            </a:r>
            <a:r>
              <a:rPr lang="en-US" sz="3200" i="1" dirty="0">
                <a:solidFill>
                  <a:schemeClr val="accent4"/>
                </a:solidFill>
                <a:latin typeface="Arial"/>
                <a:cs typeface="Arial"/>
              </a:rPr>
              <a:t>k </a:t>
            </a:r>
            <a:r>
              <a:rPr lang="en-US" sz="3200" dirty="0">
                <a:solidFill>
                  <a:schemeClr val="accent4"/>
                </a:solidFill>
                <a:latin typeface="Arial"/>
                <a:cs typeface="Arial"/>
              </a:rPr>
              <a:t>[A]</a:t>
            </a:r>
            <a:r>
              <a:rPr lang="en-US" sz="3200" i="1" baseline="30000" dirty="0">
                <a:solidFill>
                  <a:schemeClr val="accent4"/>
                </a:solidFill>
                <a:latin typeface="Arial"/>
                <a:cs typeface="Arial"/>
              </a:rPr>
              <a:t>m</a:t>
            </a:r>
            <a:r>
              <a:rPr lang="en-US" sz="3200" dirty="0">
                <a:solidFill>
                  <a:schemeClr val="accent4"/>
                </a:solidFill>
                <a:latin typeface="Arial"/>
                <a:cs typeface="Arial"/>
              </a:rPr>
              <a:t> [B]</a:t>
            </a:r>
            <a:r>
              <a:rPr lang="en-US" sz="3200" i="1" baseline="30000" dirty="0">
                <a:solidFill>
                  <a:schemeClr val="accent4"/>
                </a:solidFill>
                <a:latin typeface="Arial"/>
                <a:cs typeface="Arial"/>
              </a:rPr>
              <a:t>n</a:t>
            </a:r>
          </a:p>
          <a:p>
            <a:pPr lvl="2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k = 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rate constant</a:t>
            </a:r>
          </a:p>
          <a:p>
            <a:pPr lvl="2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m 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and</a:t>
            </a: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 n 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are the reaction orders with respect to reactants A and B</a:t>
            </a:r>
          </a:p>
          <a:p>
            <a:pPr lvl="2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m 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+</a:t>
            </a:r>
            <a:r>
              <a:rPr lang="en-US" sz="2800" i="1" dirty="0">
                <a:solidFill>
                  <a:schemeClr val="accent4"/>
                </a:solidFill>
                <a:latin typeface="Arial"/>
                <a:cs typeface="Arial"/>
              </a:rPr>
              <a:t> n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) = overall order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Review: Rate Law and Rate Constant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TextBox 7"/>
          <p:cNvSpPr txBox="1"/>
          <p:nvPr/>
        </p:nvSpPr>
        <p:spPr>
          <a:xfrm>
            <a:off x="6477000" y="306327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m and n are unrelated to the balanced reaction coefficients!!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839200" cy="5486400"/>
          </a:xfrm>
        </p:spPr>
        <p:txBody>
          <a:bodyPr lIns="90487" tIns="44450" rIns="90487" bIns="44450"/>
          <a:lstStyle/>
          <a:p>
            <a:pPr eaLnBrk="1" hangingPunct="1">
              <a:lnSpc>
                <a:spcPct val="90000"/>
              </a:lnSpc>
              <a:buSzPct val="100000"/>
              <a:defRPr/>
            </a:pPr>
            <a:r>
              <a:rPr lang="en-US" sz="3600" b="1" dirty="0">
                <a:solidFill>
                  <a:schemeClr val="accent4"/>
                </a:solidFill>
                <a:latin typeface="Arial"/>
                <a:cs typeface="Arial"/>
              </a:rPr>
              <a:t>Thermodynamics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Do we have enough energy for the reaction to occur? Is ∆</a:t>
            </a:r>
            <a:r>
              <a:rPr lang="en-US" dirty="0" err="1">
                <a:solidFill>
                  <a:schemeClr val="accent4"/>
                </a:solidFill>
                <a:latin typeface="Arial"/>
                <a:cs typeface="Arial"/>
              </a:rPr>
              <a:t>S</a:t>
            </a:r>
            <a:r>
              <a:rPr lang="en-US" baseline="-25000" dirty="0" err="1">
                <a:solidFill>
                  <a:schemeClr val="accent4"/>
                </a:solidFill>
                <a:latin typeface="Arial"/>
                <a:cs typeface="Arial"/>
              </a:rPr>
              <a:t>univ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 (or ∆G) favorable?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Chapter 12</a:t>
            </a:r>
          </a:p>
          <a:p>
            <a:pPr lvl="1">
              <a:lnSpc>
                <a:spcPct val="90000"/>
              </a:lnSpc>
              <a:buSzPct val="100000"/>
              <a:defRPr/>
            </a:pPr>
            <a:endParaRPr lang="en-US" sz="1400" dirty="0">
              <a:solidFill>
                <a:schemeClr val="accent4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sz="3600" b="1" dirty="0">
                <a:solidFill>
                  <a:schemeClr val="accent4"/>
                </a:solidFill>
                <a:latin typeface="Arial"/>
                <a:cs typeface="Arial"/>
              </a:rPr>
              <a:t>Kinetics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At what rate is the reaction going to occur?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Chapter O.S. 17 Gilbert 13</a:t>
            </a:r>
          </a:p>
          <a:p>
            <a:pPr marL="457200" lvl="1" indent="0">
              <a:lnSpc>
                <a:spcPct val="90000"/>
              </a:lnSpc>
              <a:buSzPct val="100000"/>
              <a:buNone/>
              <a:defRPr/>
            </a:pPr>
            <a:endParaRPr lang="en-US" sz="1400" dirty="0">
              <a:solidFill>
                <a:schemeClr val="accent4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sz="3600" b="1" dirty="0">
                <a:solidFill>
                  <a:schemeClr val="accent4"/>
                </a:solidFill>
                <a:latin typeface="Arial"/>
                <a:cs typeface="Arial"/>
              </a:rPr>
              <a:t>Equilibrium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How much product is going to be formed?</a:t>
            </a:r>
          </a:p>
          <a:p>
            <a:pPr lvl="1">
              <a:lnSpc>
                <a:spcPct val="90000"/>
              </a:lnSpc>
              <a:buSzPct val="100000"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Chapter 14 &amp; 15</a:t>
            </a:r>
          </a:p>
          <a:p>
            <a:pPr lvl="1">
              <a:lnSpc>
                <a:spcPct val="90000"/>
              </a:lnSpc>
              <a:buSzPct val="100000"/>
              <a:defRPr/>
            </a:pP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Arial" panose="020B0604020202020204" pitchFamily="34" charset="0"/>
              </a:rPr>
              <a:t>Examining How/Why Reactions Happen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52380872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TextBox 8"/>
          <p:cNvSpPr txBox="1">
            <a:spLocks noChangeArrowheads="1"/>
          </p:cNvSpPr>
          <p:nvPr/>
        </p:nvSpPr>
        <p:spPr bwMode="auto">
          <a:xfrm>
            <a:off x="-25400" y="6104005"/>
            <a:ext cx="87968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chemeClr val="accent4"/>
                </a:solidFill>
                <a:ea typeface="ＭＳ Ｐゴシック" charset="-128"/>
              </a:rPr>
              <a:t>Increasing concentrations increases collisions between reactants, leading to formation of products. </a:t>
            </a:r>
          </a:p>
        </p:txBody>
      </p:sp>
      <p:sp>
        <p:nvSpPr>
          <p:cNvPr id="71685" name="TextBox 5"/>
          <p:cNvSpPr txBox="1">
            <a:spLocks noChangeArrowheads="1"/>
          </p:cNvSpPr>
          <p:nvPr/>
        </p:nvSpPr>
        <p:spPr bwMode="auto">
          <a:xfrm>
            <a:off x="772722" y="1066800"/>
            <a:ext cx="759855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  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)  </a:t>
            </a:r>
          </a:p>
          <a:p>
            <a:r>
              <a:rPr lang="en-US" sz="3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   </a:t>
            </a:r>
          </a:p>
          <a:p>
            <a:pPr algn="ctr"/>
            <a:r>
              <a:rPr lang="en-US" sz="3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Rate = 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k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[NO][O</a:t>
            </a:r>
            <a:r>
              <a:rPr lang="en-US" sz="3000" baseline="-25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3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  <a:sym typeface="Wingdings" pitchFamily="2" charset="2"/>
              </a:rPr>
              <a:t>]</a:t>
            </a:r>
          </a:p>
        </p:txBody>
      </p:sp>
      <p:pic>
        <p:nvPicPr>
          <p:cNvPr id="71686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33" y="2590800"/>
            <a:ext cx="9067800" cy="296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Effects of Concentration on Reaction Rates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TextBox 8"/>
          <p:cNvSpPr txBox="1"/>
          <p:nvPr/>
        </p:nvSpPr>
        <p:spPr>
          <a:xfrm>
            <a:off x="6629400" y="212139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m =1; n 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322" y="25908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5BA9"/>
                </a:solidFill>
              </a:rPr>
              <a:t>[O</a:t>
            </a:r>
            <a:r>
              <a:rPr lang="en-US" sz="2000" i="1" baseline="-25000" dirty="0">
                <a:solidFill>
                  <a:srgbClr val="005BA9"/>
                </a:solidFill>
              </a:rPr>
              <a:t>3</a:t>
            </a:r>
            <a:r>
              <a:rPr lang="en-US" sz="2000" i="1" dirty="0">
                <a:solidFill>
                  <a:srgbClr val="005BA9"/>
                </a:solidFill>
              </a:rPr>
              <a:t>] held constant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2872433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5BA9"/>
                </a:solidFill>
              </a:rPr>
              <a:t>[NO] doubled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5600" y="546356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5BA9"/>
                </a:solidFill>
              </a:rPr>
              <a:t>[O</a:t>
            </a:r>
            <a:r>
              <a:rPr lang="en-US" sz="2000" i="1" baseline="-25000" dirty="0">
                <a:solidFill>
                  <a:srgbClr val="005BA9"/>
                </a:solidFill>
              </a:rPr>
              <a:t>3</a:t>
            </a:r>
            <a:r>
              <a:rPr lang="en-US" sz="2000" i="1" dirty="0">
                <a:solidFill>
                  <a:srgbClr val="005BA9"/>
                </a:solidFill>
              </a:rPr>
              <a:t>] doubled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7000" y="5765070"/>
            <a:ext cx="236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5BA9"/>
                </a:solidFill>
              </a:rPr>
              <a:t>[NO] held constant</a:t>
            </a:r>
          </a:p>
        </p:txBody>
      </p:sp>
    </p:spTree>
    <p:extLst>
      <p:ext uri="{BB962C8B-B14F-4D97-AF65-F5344CB8AC3E}">
        <p14:creationId xmlns:p14="http://schemas.microsoft.com/office/powerpoint/2010/main" val="693732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964268"/>
            <a:ext cx="8763000" cy="1701799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Rate = </a:t>
            </a:r>
            <a:r>
              <a:rPr lang="en-US" sz="34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[O</a:t>
            </a:r>
            <a:r>
              <a:rPr lang="en-US" sz="34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]</a:t>
            </a:r>
            <a:r>
              <a:rPr lang="en-US" sz="3400" i="1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n</a:t>
            </a:r>
            <a:r>
              <a:rPr lang="en-US" sz="3400" dirty="0">
                <a:solidFill>
                  <a:schemeClr val="accent4"/>
                </a:solidFill>
                <a:latin typeface="Arial" charset="0"/>
                <a:cs typeface="Arial" charset="0"/>
              </a:rPr>
              <a:t>[NO]</a:t>
            </a:r>
            <a:r>
              <a:rPr lang="en-US" sz="3400" i="1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</a:p>
          <a:p>
            <a:pPr marL="0" indent="0" eaLnBrk="1" hangingPunct="1">
              <a:lnSpc>
                <a:spcPct val="90000"/>
              </a:lnSpc>
              <a:spcBef>
                <a:spcPts val="400"/>
              </a:spcBef>
              <a:buNone/>
            </a:pPr>
            <a:endParaRPr lang="en-US" sz="3000" i="1" baseline="30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Determine values of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n, m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by measuring initial rate under different conditions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1430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2NO(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+  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</a:t>
            </a:r>
            <a:r>
              <a:rPr lang="en-US" sz="3600" kern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  2 NO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112647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767666"/>
            <a:ext cx="558113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Determination of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39790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Content Placeholder 2"/>
          <p:cNvSpPr>
            <a:spLocks noGrp="1"/>
          </p:cNvSpPr>
          <p:nvPr>
            <p:ph idx="1"/>
          </p:nvPr>
        </p:nvSpPr>
        <p:spPr>
          <a:xfrm>
            <a:off x="169614" y="4174067"/>
            <a:ext cx="8991600" cy="1906340"/>
          </a:xfrm>
        </p:spPr>
        <p:txBody>
          <a:bodyPr/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Experiments 1 and 2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[NO] is held constant.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[O</a:t>
            </a:r>
            <a:r>
              <a:rPr lang="en-US" sz="28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] is halved.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Rate is halved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Determination of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865" y="1092200"/>
            <a:ext cx="558113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47449" y="1298432"/>
            <a:ext cx="34323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</a:rPr>
              <a:t>Rate = </a:t>
            </a:r>
            <a:r>
              <a:rPr lang="en-US" sz="3000" i="1" dirty="0">
                <a:solidFill>
                  <a:schemeClr val="accent4"/>
                </a:solidFill>
              </a:rPr>
              <a:t>k</a:t>
            </a:r>
            <a:r>
              <a:rPr lang="en-US" sz="3000" dirty="0">
                <a:solidFill>
                  <a:schemeClr val="accent4"/>
                </a:solidFill>
              </a:rPr>
              <a:t>[O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]</a:t>
            </a:r>
            <a:r>
              <a:rPr lang="en-US" sz="3000" i="1" baseline="30000" dirty="0">
                <a:solidFill>
                  <a:schemeClr val="accent4"/>
                </a:solidFill>
              </a:rPr>
              <a:t>n</a:t>
            </a:r>
            <a:r>
              <a:rPr lang="en-US" sz="3000" dirty="0">
                <a:solidFill>
                  <a:schemeClr val="accent4"/>
                </a:solidFill>
              </a:rPr>
              <a:t>[NO]</a:t>
            </a:r>
            <a:r>
              <a:rPr lang="en-US" sz="3000" i="1" baseline="30000" dirty="0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148401"/>
            <a:ext cx="323678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600" b="1" dirty="0">
                <a:solidFill>
                  <a:schemeClr val="accent4"/>
                </a:solidFill>
              </a:rPr>
              <a:t>Step 1</a:t>
            </a:r>
            <a:r>
              <a:rPr lang="en-US" sz="3600" dirty="0">
                <a:solidFill>
                  <a:schemeClr val="accent4"/>
                </a:solidFill>
              </a:rPr>
              <a:t>: Find </a:t>
            </a:r>
            <a:r>
              <a:rPr lang="en-US" sz="3600" i="1" dirty="0">
                <a:solidFill>
                  <a:schemeClr val="accent4"/>
                </a:solidFill>
              </a:rPr>
              <a:t>n</a:t>
            </a:r>
            <a:r>
              <a:rPr lang="en-US" sz="3600" dirty="0"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5105400" y="4584853"/>
            <a:ext cx="41440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rgbClr val="005BA9"/>
                </a:solidFill>
              </a:rPr>
              <a:t>(Therefore, Rate </a:t>
            </a:r>
            <a:r>
              <a:rPr lang="en-US" sz="2800" i="1" dirty="0">
                <a:solidFill>
                  <a:srgbClr val="005BA9"/>
                </a:solidFill>
                <a:sym typeface="Symbol" pitchFamily="18" charset="2"/>
              </a:rPr>
              <a:t> [O</a:t>
            </a:r>
            <a:r>
              <a:rPr lang="en-US" sz="2800" i="1" baseline="-25000" dirty="0">
                <a:solidFill>
                  <a:srgbClr val="005BA9"/>
                </a:solidFill>
                <a:sym typeface="Symbol" pitchFamily="18" charset="2"/>
              </a:rPr>
              <a:t>2</a:t>
            </a:r>
            <a:r>
              <a:rPr lang="en-US" sz="2800" i="1" dirty="0">
                <a:solidFill>
                  <a:srgbClr val="005BA9"/>
                </a:solidFill>
                <a:sym typeface="Symbol" pitchFamily="18" charset="2"/>
              </a:rPr>
              <a:t>]</a:t>
            </a:r>
            <a:r>
              <a:rPr lang="en-US" sz="2800" i="1" baseline="30000" dirty="0">
                <a:solidFill>
                  <a:srgbClr val="005BA9"/>
                </a:solidFill>
                <a:sym typeface="Symbol" pitchFamily="18" charset="2"/>
              </a:rPr>
              <a:t>n</a:t>
            </a:r>
            <a:r>
              <a:rPr lang="en-US" sz="2800" i="1" dirty="0">
                <a:solidFill>
                  <a:srgbClr val="005BA9"/>
                </a:solidFill>
                <a:sym typeface="Symbol" pitchFamily="18" charset="2"/>
              </a:rPr>
              <a:t>)</a:t>
            </a:r>
            <a:endParaRPr lang="en-US" sz="2800" i="1" dirty="0">
              <a:solidFill>
                <a:srgbClr val="005BA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3432" y="6142628"/>
            <a:ext cx="14478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600" dirty="0">
                <a:solidFill>
                  <a:schemeClr val="accent4"/>
                </a:solidFill>
              </a:rPr>
              <a:t>n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7200" y="5234315"/>
            <a:ext cx="48006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 [O</a:t>
            </a:r>
            <a:r>
              <a:rPr lang="en-US" sz="2400" i="1" baseline="-25000" dirty="0">
                <a:solidFill>
                  <a:srgbClr val="005BA9"/>
                </a:solidFill>
              </a:rPr>
              <a:t>2</a:t>
            </a:r>
            <a:r>
              <a:rPr lang="en-US" sz="2400" i="1" dirty="0">
                <a:solidFill>
                  <a:srgbClr val="005BA9"/>
                </a:solidFill>
              </a:rPr>
              <a:t>] and Rate have a direct/linear relationship (first order).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530" y="2712074"/>
            <a:ext cx="34391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Compare experiments where only [O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] is changing.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353431" y="6142628"/>
            <a:ext cx="1190369" cy="5629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6781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5" grpId="0"/>
      <p:bldP spid="2" grpId="0"/>
      <p:bldP spid="11" grpId="0"/>
      <p:bldP spid="3" grpId="0"/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Content Placeholder 2"/>
          <p:cNvSpPr>
            <a:spLocks noGrp="1"/>
          </p:cNvSpPr>
          <p:nvPr>
            <p:ph idx="1"/>
          </p:nvPr>
        </p:nvSpPr>
        <p:spPr>
          <a:xfrm>
            <a:off x="169614" y="4174067"/>
            <a:ext cx="8991600" cy="1906340"/>
          </a:xfrm>
        </p:spPr>
        <p:txBody>
          <a:bodyPr/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Experiments 1 and 3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[O</a:t>
            </a:r>
            <a:r>
              <a:rPr lang="en-US" sz="28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] is held constant.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[NO] is divided by 2.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Rate is divided by 4.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Determination of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865" y="1092200"/>
            <a:ext cx="558113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47449" y="1298432"/>
            <a:ext cx="34323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</a:rPr>
              <a:t>Rate = </a:t>
            </a:r>
            <a:r>
              <a:rPr lang="en-US" sz="3000" i="1" dirty="0">
                <a:solidFill>
                  <a:schemeClr val="accent4"/>
                </a:solidFill>
              </a:rPr>
              <a:t>k</a:t>
            </a:r>
            <a:r>
              <a:rPr lang="en-US" sz="3000" dirty="0">
                <a:solidFill>
                  <a:schemeClr val="accent4"/>
                </a:solidFill>
              </a:rPr>
              <a:t>[O</a:t>
            </a:r>
            <a:r>
              <a:rPr lang="en-US" sz="3000" baseline="-25000" dirty="0">
                <a:solidFill>
                  <a:schemeClr val="accent4"/>
                </a:solidFill>
              </a:rPr>
              <a:t>2</a:t>
            </a:r>
            <a:r>
              <a:rPr lang="en-US" sz="3000" dirty="0">
                <a:solidFill>
                  <a:schemeClr val="accent4"/>
                </a:solidFill>
              </a:rPr>
              <a:t>]</a:t>
            </a:r>
            <a:r>
              <a:rPr lang="en-US" sz="3000" i="1" baseline="30000" dirty="0">
                <a:solidFill>
                  <a:schemeClr val="accent4"/>
                </a:solidFill>
              </a:rPr>
              <a:t>n</a:t>
            </a:r>
            <a:r>
              <a:rPr lang="en-US" sz="3000" dirty="0">
                <a:solidFill>
                  <a:schemeClr val="accent4"/>
                </a:solidFill>
              </a:rPr>
              <a:t>[NO]</a:t>
            </a:r>
            <a:r>
              <a:rPr lang="en-US" sz="3000" i="1" baseline="30000" dirty="0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148401"/>
            <a:ext cx="336502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600" b="1" dirty="0">
                <a:solidFill>
                  <a:schemeClr val="accent4"/>
                </a:solidFill>
              </a:rPr>
              <a:t>Step 2</a:t>
            </a:r>
            <a:r>
              <a:rPr lang="en-US" sz="3600" dirty="0">
                <a:solidFill>
                  <a:schemeClr val="accent4"/>
                </a:solidFill>
              </a:rPr>
              <a:t>: Find </a:t>
            </a:r>
            <a:r>
              <a:rPr lang="en-US" sz="3600" i="1" dirty="0">
                <a:solidFill>
                  <a:schemeClr val="accent4"/>
                </a:solidFill>
              </a:rPr>
              <a:t>m</a:t>
            </a:r>
            <a:r>
              <a:rPr lang="en-US" sz="3600" dirty="0"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4876800" y="4584853"/>
            <a:ext cx="4336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rgbClr val="005BA9"/>
                </a:solidFill>
              </a:rPr>
              <a:t>(Therefore, Rate </a:t>
            </a:r>
            <a:r>
              <a:rPr lang="en-US" sz="2800" i="1" dirty="0">
                <a:solidFill>
                  <a:srgbClr val="005BA9"/>
                </a:solidFill>
                <a:sym typeface="Symbol" pitchFamily="18" charset="2"/>
              </a:rPr>
              <a:t> [NO]</a:t>
            </a:r>
            <a:r>
              <a:rPr lang="en-US" sz="2800" i="1" baseline="30000" dirty="0">
                <a:solidFill>
                  <a:srgbClr val="005BA9"/>
                </a:solidFill>
                <a:sym typeface="Symbol" pitchFamily="18" charset="2"/>
              </a:rPr>
              <a:t>m</a:t>
            </a:r>
            <a:r>
              <a:rPr lang="en-US" sz="2800" i="1" dirty="0">
                <a:solidFill>
                  <a:srgbClr val="005BA9"/>
                </a:solidFill>
                <a:sym typeface="Symbol" pitchFamily="18" charset="2"/>
              </a:rPr>
              <a:t>)</a:t>
            </a:r>
            <a:endParaRPr lang="en-US" sz="2800" i="1" dirty="0">
              <a:solidFill>
                <a:srgbClr val="005BA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81900" y="6142628"/>
            <a:ext cx="1447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600" dirty="0">
                <a:solidFill>
                  <a:schemeClr val="accent4"/>
                </a:solidFill>
              </a:rPr>
              <a:t>m = 2</a:t>
            </a:r>
          </a:p>
        </p:txBody>
      </p:sp>
      <p:sp>
        <p:nvSpPr>
          <p:cNvPr id="3" name="Rectangle 2"/>
          <p:cNvSpPr/>
          <p:nvPr/>
        </p:nvSpPr>
        <p:spPr>
          <a:xfrm>
            <a:off x="5257800" y="5168676"/>
            <a:ext cx="38862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 [NO] and Rate have a “squared” relationship (second order).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530" y="2712074"/>
            <a:ext cx="34391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Compare experiments where only [NO] is changing.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581900" y="6157948"/>
            <a:ext cx="1409700" cy="5629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93373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5" grpId="0"/>
      <p:bldP spid="2" grpId="0"/>
      <p:bldP spid="11" grpId="0"/>
      <p:bldP spid="3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Content Placeholder 2"/>
          <p:cNvSpPr>
            <a:spLocks noGrp="1"/>
          </p:cNvSpPr>
          <p:nvPr>
            <p:ph idx="1"/>
          </p:nvPr>
        </p:nvSpPr>
        <p:spPr>
          <a:xfrm>
            <a:off x="118532" y="4819637"/>
            <a:ext cx="9025468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Overall reaction order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: the sum of the exponents of the concentration terms in the rate law</a:t>
            </a:r>
            <a:endParaRPr lang="en-US" sz="3000" b="1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Overall Rate Law &amp;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865" y="1727201"/>
            <a:ext cx="558113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1041401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2NO(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+  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</a:t>
            </a:r>
            <a:r>
              <a:rPr lang="en-US" sz="3600" kern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  2 NO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400" y="1828801"/>
            <a:ext cx="434340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[O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r>
              <a:rPr lang="en-US" sz="3200" i="1" baseline="30000" dirty="0">
                <a:solidFill>
                  <a:schemeClr val="accent4"/>
                </a:solidFill>
              </a:rPr>
              <a:t>n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i="1" baseline="30000" dirty="0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" y="2580203"/>
            <a:ext cx="13716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chemeClr val="accent4"/>
                </a:solidFill>
              </a:rPr>
              <a:t>n </a:t>
            </a:r>
            <a:r>
              <a:rPr lang="en-US" sz="3200" dirty="0">
                <a:solidFill>
                  <a:schemeClr val="accent4"/>
                </a:solidFill>
              </a:rPr>
              <a:t>= 1</a:t>
            </a:r>
            <a:endParaRPr lang="en-US" sz="3200" baseline="300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400" y="3160170"/>
            <a:ext cx="218440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chemeClr val="accent4"/>
                </a:solidFill>
              </a:rPr>
              <a:t>m </a:t>
            </a:r>
            <a:r>
              <a:rPr lang="en-US" sz="3200" dirty="0">
                <a:solidFill>
                  <a:schemeClr val="accent4"/>
                </a:solidFill>
              </a:rPr>
              <a:t>= 2</a:t>
            </a:r>
            <a:endParaRPr lang="en-US" sz="3200" baseline="30000" dirty="0">
              <a:solidFill>
                <a:schemeClr val="accent4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334" y="3848100"/>
            <a:ext cx="35205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[O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r>
              <a:rPr lang="en-US" sz="3200" i="1" baseline="300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5867399"/>
            <a:ext cx="41909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rgbClr val="005BA9"/>
                </a:solidFill>
              </a:rPr>
              <a:t>reaction order </a:t>
            </a:r>
            <a:r>
              <a:rPr lang="en-US" sz="3200" i="1" dirty="0">
                <a:solidFill>
                  <a:srgbClr val="005BA9"/>
                </a:solidFill>
              </a:rPr>
              <a:t>= n + m </a:t>
            </a:r>
            <a:endParaRPr lang="en-US" sz="3200" baseline="30000" dirty="0">
              <a:solidFill>
                <a:srgbClr val="005BA9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15000" y="6350089"/>
            <a:ext cx="323426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a “third” order reaction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1" y="5867488"/>
            <a:ext cx="23622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rgbClr val="005BA9"/>
                </a:solidFill>
              </a:rPr>
              <a:t>= 1 + 2 = 3</a:t>
            </a:r>
            <a:endParaRPr lang="en-US" sz="3200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95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15" grpId="0"/>
      <p:bldP spid="16" grpId="0"/>
      <p:bldP spid="17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Content Placeholder 2"/>
          <p:cNvSpPr>
            <a:spLocks noGrp="1"/>
          </p:cNvSpPr>
          <p:nvPr>
            <p:ph idx="1"/>
          </p:nvPr>
        </p:nvSpPr>
        <p:spPr>
          <a:xfrm>
            <a:off x="127000" y="1338046"/>
            <a:ext cx="8949267" cy="346255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can be calculated from the rate law using data from any experiment (In lab we average 5-6 runs)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is specific to a particular reaction, at a certain temperature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endParaRPr lang="en-US" sz="30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The units for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depend upon the rate expression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Comments on Rate Constant (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)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0" name="Rectangle 19"/>
          <p:cNvSpPr/>
          <p:nvPr/>
        </p:nvSpPr>
        <p:spPr>
          <a:xfrm>
            <a:off x="275167" y="4800599"/>
            <a:ext cx="859366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have to pay attention to units…they won’t magically work out to the same thing each time.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71800" y="3352800"/>
            <a:ext cx="56388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temperature effects rates of reaction!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29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20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Content Placeholder 2"/>
          <p:cNvSpPr>
            <a:spLocks noGrp="1"/>
          </p:cNvSpPr>
          <p:nvPr>
            <p:ph idx="1"/>
          </p:nvPr>
        </p:nvSpPr>
        <p:spPr>
          <a:xfrm>
            <a:off x="118532" y="4819637"/>
            <a:ext cx="8949267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 can be calculated from the rate law using data for any experiment</a:t>
            </a:r>
            <a:endParaRPr lang="en-US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Calculation of Rate Constant (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k</a:t>
            </a:r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)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6664" y="1737770"/>
            <a:ext cx="558113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1041401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2NO(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+  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  </a:t>
            </a:r>
            <a:r>
              <a:rPr lang="en-US" sz="3600" kern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  2 NO</a:t>
            </a:r>
            <a:r>
              <a:rPr lang="en-US" sz="3600" kern="0" baseline="-25000" dirty="0">
                <a:solidFill>
                  <a:schemeClr val="accent4"/>
                </a:solidFill>
                <a:latin typeface="Arial"/>
                <a:cs typeface="Arial"/>
              </a:rPr>
              <a:t>2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3600" i="1" kern="0" dirty="0">
                <a:solidFill>
                  <a:schemeClr val="accent4"/>
                </a:solidFill>
                <a:latin typeface="Arial"/>
                <a:cs typeface="Arial"/>
              </a:rPr>
              <a:t>g</a:t>
            </a:r>
            <a:r>
              <a:rPr lang="en-US" sz="3600" kern="0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4" y="2819400"/>
            <a:ext cx="35205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[O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r>
              <a:rPr lang="en-US" sz="3200" i="1" baseline="300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baseline="30000" dirty="0">
                <a:solidFill>
                  <a:schemeClr val="accent4"/>
                </a:solidFill>
              </a:rPr>
              <a:t>2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009357" y="5717104"/>
          <a:ext cx="2196306" cy="98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Equation" r:id="rId5" imgW="990360" imgH="444240" progId="Equation.3">
                  <p:embed/>
                </p:oleObj>
              </mc:Choice>
              <mc:Fallback>
                <p:oleObj name="Equation" r:id="rId5" imgW="990360" imgH="4442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357" y="5717104"/>
                        <a:ext cx="2196306" cy="983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75565" y="5309305"/>
            <a:ext cx="50884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Using data from Experiment 1,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171797" y="5665218"/>
          <a:ext cx="36591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Equation" r:id="rId7" imgW="1650960" imgH="457200" progId="Equation.3">
                  <p:embed/>
                </p:oleObj>
              </mc:Choice>
              <mc:Fallback>
                <p:oleObj name="Equation" r:id="rId7" imgW="1650960" imgH="4572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1797" y="5665218"/>
                        <a:ext cx="3659188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6830985" y="5865318"/>
          <a:ext cx="197008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Equation" r:id="rId9" imgW="888840" imgH="203040" progId="Equation.3">
                  <p:embed/>
                </p:oleObj>
              </mc:Choice>
              <mc:Fallback>
                <p:oleObj name="Equation" r:id="rId9" imgW="888840" imgH="2030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0985" y="5865318"/>
                        <a:ext cx="1970087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637638" y="3505200"/>
          <a:ext cx="222408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11" imgW="1002960" imgH="203040" progId="Equation.3">
                  <p:embed/>
                </p:oleObj>
              </mc:Choice>
              <mc:Fallback>
                <p:oleObj name="Equation" r:id="rId11" imgW="1002960" imgH="2030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638" y="3505200"/>
                        <a:ext cx="2224088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840699" y="3988330"/>
            <a:ext cx="1524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(at 25 °C)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6200" y="2667001"/>
            <a:ext cx="3410464" cy="1828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181600" y="5734037"/>
            <a:ext cx="533400" cy="3619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4467991" y="6227911"/>
            <a:ext cx="533400" cy="3619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41917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20" grpId="0"/>
      <p:bldP spid="14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80197"/>
            <a:ext cx="9144000" cy="102377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Calculating Non-Obvious </a:t>
            </a:r>
            <a:r>
              <a:rPr lang="en-US" sz="4000" i="1" kern="0" dirty="0">
                <a:solidFill>
                  <a:srgbClr val="084333"/>
                </a:solidFill>
                <a:cs typeface="Arial" panose="020B0604020202020204" pitchFamily="34" charset="0"/>
              </a:rPr>
              <a:t>m</a:t>
            </a:r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, </a:t>
            </a:r>
            <a:r>
              <a:rPr lang="en-US" sz="4000" i="1" kern="0" dirty="0">
                <a:solidFill>
                  <a:srgbClr val="084333"/>
                </a:solidFill>
                <a:cs typeface="Arial" panose="020B0604020202020204" pitchFamily="34" charset="0"/>
              </a:rPr>
              <a:t>n</a:t>
            </a:r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 Values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220200" cy="110035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Choose any two appropriate experimental data sets for determination of </a:t>
            </a: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m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 or </a:t>
            </a: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n. 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Use log properties to solve.</a:t>
            </a:r>
            <a:endParaRPr lang="en-US" sz="2800" i="1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369720"/>
              </p:ext>
            </p:extLst>
          </p:nvPr>
        </p:nvGraphicFramePr>
        <p:xfrm>
          <a:off x="733425" y="2438950"/>
          <a:ext cx="1943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" name="Equation" r:id="rId4" imgW="876240" imgH="241200" progId="Equation.3">
                  <p:embed/>
                </p:oleObj>
              </mc:Choice>
              <mc:Fallback>
                <p:oleObj name="Equation" r:id="rId4" imgW="876240" imgH="241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425" y="2438950"/>
                        <a:ext cx="1943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567266" y="2057400"/>
            <a:ext cx="255693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b="1" dirty="0">
                <a:solidFill>
                  <a:schemeClr val="accent4"/>
                </a:solidFill>
              </a:rPr>
              <a:t>Experiment #1</a:t>
            </a:r>
            <a:endParaRPr lang="en-US" sz="2400" b="1" baseline="30000" dirty="0"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14800" y="2057400"/>
            <a:ext cx="255693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b="1" dirty="0">
                <a:solidFill>
                  <a:schemeClr val="accent4"/>
                </a:solidFill>
              </a:rPr>
              <a:t>Experiment #2</a:t>
            </a:r>
            <a:endParaRPr lang="en-US" sz="2400" b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98230"/>
              </p:ext>
            </p:extLst>
          </p:nvPr>
        </p:nvGraphicFramePr>
        <p:xfrm>
          <a:off x="4343400" y="2438400"/>
          <a:ext cx="1971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" name="Equation" r:id="rId6" imgW="888840" imgH="241200" progId="Equation.3">
                  <p:embed/>
                </p:oleObj>
              </mc:Choice>
              <mc:Fallback>
                <p:oleObj name="Equation" r:id="rId6" imgW="888840" imgH="241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3400" y="2438400"/>
                        <a:ext cx="19716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746952"/>
              </p:ext>
            </p:extLst>
          </p:nvPr>
        </p:nvGraphicFramePr>
        <p:xfrm>
          <a:off x="1143000" y="3284538"/>
          <a:ext cx="2112962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Equation" r:id="rId8" imgW="952200" imgH="469800" progId="Equation.3">
                  <p:embed/>
                </p:oleObj>
              </mc:Choice>
              <mc:Fallback>
                <p:oleObj name="Equation" r:id="rId8" imgW="952200" imgH="469800" progId="Equation.3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3000" y="3284538"/>
                        <a:ext cx="2112962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879698"/>
              </p:ext>
            </p:extLst>
          </p:nvPr>
        </p:nvGraphicFramePr>
        <p:xfrm>
          <a:off x="5329237" y="3200400"/>
          <a:ext cx="23653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name="Equation" r:id="rId10" imgW="1066680" imgH="507960" progId="Equation.3">
                  <p:embed/>
                </p:oleObj>
              </mc:Choice>
              <mc:Fallback>
                <p:oleObj name="Equation" r:id="rId10" imgW="1066680" imgH="50796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29237" y="3200400"/>
                        <a:ext cx="2365375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679428"/>
              </p:ext>
            </p:extLst>
          </p:nvPr>
        </p:nvGraphicFramePr>
        <p:xfrm>
          <a:off x="76200" y="4597213"/>
          <a:ext cx="363220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Equation" r:id="rId12" imgW="1638000" imgH="507960" progId="Equation.3">
                  <p:embed/>
                </p:oleObj>
              </mc:Choice>
              <mc:Fallback>
                <p:oleObj name="Equation" r:id="rId12" imgW="1638000" imgH="50796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200" y="4597213"/>
                        <a:ext cx="3632200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124012"/>
              </p:ext>
            </p:extLst>
          </p:nvPr>
        </p:nvGraphicFramePr>
        <p:xfrm>
          <a:off x="2781170" y="5782178"/>
          <a:ext cx="38846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" name="Equation" r:id="rId14" imgW="1752480" imgH="482400" progId="Equation.3">
                  <p:embed/>
                </p:oleObj>
              </mc:Choice>
              <mc:Fallback>
                <p:oleObj name="Equation" r:id="rId14" imgW="1752480" imgH="4824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81170" y="5782178"/>
                        <a:ext cx="3884613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4978"/>
              </p:ext>
            </p:extLst>
          </p:nvPr>
        </p:nvGraphicFramePr>
        <p:xfrm>
          <a:off x="6698391" y="4511675"/>
          <a:ext cx="2336800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4" name="Equation" r:id="rId16" imgW="1054080" imgH="914400" progId="Equation.3">
                  <p:embed/>
                </p:oleObj>
              </mc:Choice>
              <mc:Fallback>
                <p:oleObj name="Equation" r:id="rId16" imgW="1054080" imgH="9144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98391" y="4511675"/>
                        <a:ext cx="2336800" cy="202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 bwMode="auto">
          <a:xfrm>
            <a:off x="6671732" y="4464666"/>
            <a:ext cx="2396067" cy="21883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76070" y="3625370"/>
            <a:ext cx="202776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equivalent to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286000" y="3493047"/>
            <a:ext cx="304800" cy="2181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2286000" y="3984068"/>
            <a:ext cx="304800" cy="2181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47757" y="2946191"/>
            <a:ext cx="813408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Combine two equations by setting up a proportion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756" y="1668513"/>
            <a:ext cx="886764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For an arbitrary species X, rate law expressions may be written: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33867" y="4262807"/>
            <a:ext cx="521546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To solve for m, take </a:t>
            </a:r>
            <a:r>
              <a:rPr lang="en-US" sz="2400" dirty="0">
                <a:solidFill>
                  <a:srgbClr val="005BA9"/>
                </a:solidFill>
              </a:rPr>
              <a:t>log</a:t>
            </a:r>
            <a:r>
              <a:rPr lang="en-US" sz="2400" i="1" dirty="0">
                <a:solidFill>
                  <a:srgbClr val="005BA9"/>
                </a:solidFill>
              </a:rPr>
              <a:t> of both sides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877104" y="5050336"/>
            <a:ext cx="22267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Use a property of </a:t>
            </a:r>
            <a:r>
              <a:rPr lang="en-US" sz="2400" dirty="0">
                <a:solidFill>
                  <a:srgbClr val="FF0000"/>
                </a:solidFill>
              </a:rPr>
              <a:t>log</a:t>
            </a:r>
            <a:r>
              <a:rPr lang="en-US" sz="2400" i="1" dirty="0">
                <a:solidFill>
                  <a:srgbClr val="FF0000"/>
                </a:solidFill>
              </a:rPr>
              <a:t>s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04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30" grpId="0"/>
      <p:bldP spid="31" grpId="0"/>
      <p:bldP spid="42" grpId="0" animBg="1"/>
      <p:bldP spid="43" grpId="0"/>
      <p:bldP spid="53" grpId="0"/>
      <p:bldP spid="54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PChart" hidden="1" title="Results Chart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0"/>
            <a:ext cx="4572000" cy="5143500"/>
          </a:xfrm>
          <a:prstGeom prst="rect">
            <a:avLst/>
          </a:prstGeom>
        </p:spPr>
      </p:pic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1143000"/>
            <a:ext cx="8991600" cy="1524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</a:rPr>
              <a:t>Write the rate law and calculate the rate constant </a:t>
            </a:r>
            <a:r>
              <a:rPr lang="en-US" i="1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for the reaction given, using the following data:  </a:t>
            </a:r>
            <a:br>
              <a:rPr lang="en-US" dirty="0">
                <a:solidFill>
                  <a:srgbClr val="000000"/>
                </a:solidFill>
                <a:latin typeface="Arial"/>
              </a:rPr>
            </a:br>
            <a:r>
              <a:rPr lang="en-US" dirty="0">
                <a:solidFill>
                  <a:srgbClr val="000000"/>
                </a:solidFill>
                <a:latin typeface="Arial"/>
              </a:rPr>
              <a:t>	      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2NO  + 2H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 →  N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 +  2H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O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 err="1">
                <a:solidFill>
                  <a:srgbClr val="084333"/>
                </a:solidFill>
                <a:cs typeface="Arial" panose="020B0604020202020204" pitchFamily="34" charset="0"/>
              </a:rPr>
              <a:t>TopHat</a:t>
            </a:r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: Rate Laws/Rate Constants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7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00753"/>
              </p:ext>
            </p:extLst>
          </p:nvPr>
        </p:nvGraphicFramePr>
        <p:xfrm>
          <a:off x="1295400" y="2743200"/>
          <a:ext cx="5334000" cy="2286000"/>
        </p:xfrm>
        <a:graphic>
          <a:graphicData uri="http://schemas.openxmlformats.org/drawingml/2006/table">
            <a:tbl>
              <a:tblPr/>
              <a:tblGrid>
                <a:gridCol w="889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Rate, M/s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0.0114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66800" y="54864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What is the overall reaction order for this reaction?  Clicker next slide</a:t>
            </a:r>
          </a:p>
        </p:txBody>
      </p:sp>
      <p:sp>
        <p:nvSpPr>
          <p:cNvPr id="2" name="TPStartPoll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" name="TPPolling">
            <a:extLst>
              <a:ext uri="{FF2B5EF4-FFF2-40B4-BE49-F238E27FC236}">
                <a16:creationId xmlns:a16="http://schemas.microsoft.com/office/drawing/2014/main" id="{DD33FD09-3934-4131-BAD3-7ECC2747B3FE}"/>
              </a:ext>
            </a:extLst>
          </p:cNvPr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0D089C-89D4-9E4B-9D4B-732977C0C08B}"/>
                  </a:ext>
                </a:extLst>
              </p14:cNvPr>
              <p14:cNvContentPartPr/>
              <p14:nvPr/>
            </p14:nvContentPartPr>
            <p14:xfrm>
              <a:off x="-1776844" y="2127917"/>
              <a:ext cx="5040" cy="1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0D089C-89D4-9E4B-9D4B-732977C0C0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85844" y="2119277"/>
                <a:ext cx="226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8D7DCD-EC0D-AC42-AAE7-A500F368A558}"/>
                  </a:ext>
                </a:extLst>
              </p14:cNvPr>
              <p14:cNvContentPartPr/>
              <p14:nvPr/>
            </p14:nvContentPartPr>
            <p14:xfrm>
              <a:off x="1268756" y="4233557"/>
              <a:ext cx="5414040" cy="9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8D7DCD-EC0D-AC42-AAE7-A500F368A5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9756" y="4224557"/>
                <a:ext cx="54316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DFDADD-65D5-E14E-88BA-FD1F446483BC}"/>
                  </a:ext>
                </a:extLst>
              </p14:cNvPr>
              <p14:cNvContentPartPr/>
              <p14:nvPr/>
            </p14:nvContentPartPr>
            <p14:xfrm>
              <a:off x="3884876" y="3621917"/>
              <a:ext cx="991800" cy="42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DFDADD-65D5-E14E-88BA-FD1F446483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6236" y="3613277"/>
                <a:ext cx="10094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DA3A8B-51FA-FA4A-A2F3-3A287307F629}"/>
                  </a:ext>
                </a:extLst>
              </p14:cNvPr>
              <p14:cNvContentPartPr/>
              <p14:nvPr/>
            </p14:nvContentPartPr>
            <p14:xfrm>
              <a:off x="3894596" y="4544237"/>
              <a:ext cx="944280" cy="535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DA3A8B-51FA-FA4A-A2F3-3A287307F6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5956" y="4535237"/>
                <a:ext cx="9619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CE515A-905E-574F-9E02-C2BA797E1D5F}"/>
                  </a:ext>
                </a:extLst>
              </p14:cNvPr>
              <p14:cNvContentPartPr/>
              <p14:nvPr/>
            </p14:nvContentPartPr>
            <p14:xfrm>
              <a:off x="3861476" y="3353357"/>
              <a:ext cx="199080" cy="202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CE515A-905E-574F-9E02-C2BA797E1D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2476" y="3344717"/>
                <a:ext cx="216720" cy="21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CABFB-0517-DB49-93FB-D31B5E1EAA3B}"/>
              </a:ext>
            </a:extLst>
          </p:cNvPr>
          <p:cNvGrpSpPr/>
          <p:nvPr/>
        </p:nvGrpSpPr>
        <p:grpSpPr>
          <a:xfrm>
            <a:off x="4169996" y="3354077"/>
            <a:ext cx="636840" cy="297000"/>
            <a:chOff x="4169996" y="3354077"/>
            <a:chExt cx="6368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3AE5D3-14BB-A84C-A04D-214BCB08E7D1}"/>
                    </a:ext>
                  </a:extLst>
                </p14:cNvPr>
                <p14:cNvContentPartPr/>
                <p14:nvPr/>
              </p14:nvContentPartPr>
              <p14:xfrm>
                <a:off x="4169996" y="3475757"/>
                <a:ext cx="193680" cy="12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3AE5D3-14BB-A84C-A04D-214BCB08E7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60996" y="3467117"/>
                  <a:ext cx="21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2E66EA-72C3-0C4C-B947-E12F4EE5B2E2}"/>
                    </a:ext>
                  </a:extLst>
                </p14:cNvPr>
                <p14:cNvContentPartPr/>
                <p14:nvPr/>
              </p14:nvContentPartPr>
              <p14:xfrm>
                <a:off x="4378076" y="3387917"/>
                <a:ext cx="184680" cy="16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2E66EA-72C3-0C4C-B947-E12F4EE5B2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69076" y="3379277"/>
                  <a:ext cx="20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DFE5FC-F7E9-8F40-9738-153F5C92E64F}"/>
                    </a:ext>
                  </a:extLst>
                </p14:cNvPr>
                <p14:cNvContentPartPr/>
                <p14:nvPr/>
              </p14:nvContentPartPr>
              <p14:xfrm>
                <a:off x="4669676" y="3354077"/>
                <a:ext cx="1371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DFE5FC-F7E9-8F40-9738-153F5C92E6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61036" y="3345437"/>
                  <a:ext cx="154800" cy="31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4D5AC1-8146-0D4B-A9C4-65534CA38BFD}"/>
                  </a:ext>
                </a:extLst>
              </p14:cNvPr>
              <p14:cNvContentPartPr/>
              <p14:nvPr/>
            </p14:nvContentPartPr>
            <p14:xfrm>
              <a:off x="2317796" y="3521837"/>
              <a:ext cx="1275480" cy="484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4D5AC1-8146-0D4B-A9C4-65534CA38B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09156" y="3513197"/>
                <a:ext cx="129312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1E4763-5E57-194E-BEE6-8A53BBE1EC3A}"/>
                  </a:ext>
                </a:extLst>
              </p14:cNvPr>
              <p14:cNvContentPartPr/>
              <p14:nvPr/>
            </p14:nvContentPartPr>
            <p14:xfrm>
              <a:off x="2576636" y="4558277"/>
              <a:ext cx="916560" cy="54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1E4763-5E57-194E-BEE6-8A53BBE1EC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67996" y="4549637"/>
                <a:ext cx="934200" cy="5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D82A192-9476-2945-BC78-7C546F91DEB1}"/>
              </a:ext>
            </a:extLst>
          </p:cNvPr>
          <p:cNvGrpSpPr/>
          <p:nvPr/>
        </p:nvGrpSpPr>
        <p:grpSpPr>
          <a:xfrm>
            <a:off x="2360636" y="3337157"/>
            <a:ext cx="722880" cy="291960"/>
            <a:chOff x="2360636" y="3337157"/>
            <a:chExt cx="7228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69D659-6431-424F-B38A-F167C8D0A1A3}"/>
                    </a:ext>
                  </a:extLst>
                </p14:cNvPr>
                <p14:cNvContentPartPr/>
                <p14:nvPr/>
              </p14:nvContentPartPr>
              <p14:xfrm>
                <a:off x="2360636" y="3401957"/>
                <a:ext cx="430200" cy="21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69D659-6431-424F-B38A-F167C8D0A1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51996" y="3392957"/>
                  <a:ext cx="447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D5BE71-A062-9842-BCDE-1C09B17FD3E2}"/>
                    </a:ext>
                  </a:extLst>
                </p14:cNvPr>
                <p14:cNvContentPartPr/>
                <p14:nvPr/>
              </p14:nvContentPartPr>
              <p14:xfrm>
                <a:off x="2813516" y="3337157"/>
                <a:ext cx="270000" cy="291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D5BE71-A062-9842-BCDE-1C09B17FD3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04876" y="3328517"/>
                  <a:ext cx="287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305A8F-120B-964A-A22F-5C2A0335E3E9}"/>
                    </a:ext>
                  </a:extLst>
                </p14:cNvPr>
                <p14:cNvContentPartPr/>
                <p14:nvPr/>
              </p14:nvContentPartPr>
              <p14:xfrm>
                <a:off x="2885876" y="3365237"/>
                <a:ext cx="176040" cy="251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305A8F-120B-964A-A22F-5C2A0335E3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6876" y="3356597"/>
                  <a:ext cx="1936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480B8-1C80-C349-B614-3AF216A81D98}"/>
              </a:ext>
            </a:extLst>
          </p:cNvPr>
          <p:cNvGrpSpPr/>
          <p:nvPr/>
        </p:nvGrpSpPr>
        <p:grpSpPr>
          <a:xfrm>
            <a:off x="6557876" y="3858077"/>
            <a:ext cx="1461600" cy="1098720"/>
            <a:chOff x="6557876" y="3858077"/>
            <a:chExt cx="146160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6FDE70-F226-1A45-AD2C-51D02ED19716}"/>
                    </a:ext>
                  </a:extLst>
                </p14:cNvPr>
                <p14:cNvContentPartPr/>
                <p14:nvPr/>
              </p14:nvContentPartPr>
              <p14:xfrm>
                <a:off x="6557876" y="3858077"/>
                <a:ext cx="462960" cy="10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6FDE70-F226-1A45-AD2C-51D02ED197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8876" y="3849077"/>
                  <a:ext cx="48060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9833F9-C5CA-5448-AF7D-73E4DEED98E1}"/>
                    </a:ext>
                  </a:extLst>
                </p14:cNvPr>
                <p14:cNvContentPartPr/>
                <p14:nvPr/>
              </p14:nvContentPartPr>
              <p14:xfrm>
                <a:off x="7021556" y="4402037"/>
                <a:ext cx="23040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9833F9-C5CA-5448-AF7D-73E4DEED98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12556" y="4393397"/>
                  <a:ext cx="24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56A8-50C4-174E-BCCE-2AA9CA26ED17}"/>
                    </a:ext>
                  </a:extLst>
                </p14:cNvPr>
                <p14:cNvContentPartPr/>
                <p14:nvPr/>
              </p14:nvContentPartPr>
              <p14:xfrm>
                <a:off x="7425836" y="4256957"/>
                <a:ext cx="208800" cy="45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56A8-50C4-174E-BCCE-2AA9CA26E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6836" y="4248317"/>
                  <a:ext cx="226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AF2714-5ADA-E94E-9491-4DC144E7F440}"/>
                    </a:ext>
                  </a:extLst>
                </p14:cNvPr>
                <p14:cNvContentPartPr/>
                <p14:nvPr/>
              </p14:nvContentPartPr>
              <p14:xfrm>
                <a:off x="7782596" y="4464677"/>
                <a:ext cx="236880" cy="289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AF2714-5ADA-E94E-9491-4DC144E7F4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73596" y="4455677"/>
                  <a:ext cx="254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57190F-40DA-AD43-BADD-69951BEDA693}"/>
                    </a:ext>
                  </a:extLst>
                </p14:cNvPr>
                <p14:cNvContentPartPr/>
                <p14:nvPr/>
              </p14:nvContentPartPr>
              <p14:xfrm>
                <a:off x="7818956" y="4528397"/>
                <a:ext cx="186120" cy="235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57190F-40DA-AD43-BADD-69951BEDA6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10316" y="4519757"/>
                  <a:ext cx="2037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B85416-2CB4-1C44-8833-8F4BFFF6CE77}"/>
              </a:ext>
            </a:extLst>
          </p:cNvPr>
          <p:cNvGrpSpPr/>
          <p:nvPr/>
        </p:nvGrpSpPr>
        <p:grpSpPr>
          <a:xfrm>
            <a:off x="6982676" y="5163797"/>
            <a:ext cx="1299600" cy="579240"/>
            <a:chOff x="6982676" y="5163797"/>
            <a:chExt cx="12996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EB1D7D-D395-BF45-9053-593FB0F35411}"/>
                    </a:ext>
                  </a:extLst>
                </p14:cNvPr>
                <p14:cNvContentPartPr/>
                <p14:nvPr/>
              </p14:nvContentPartPr>
              <p14:xfrm>
                <a:off x="6982676" y="5298077"/>
                <a:ext cx="160920" cy="14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EB1D7D-D395-BF45-9053-593FB0F354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73676" y="5289437"/>
                  <a:ext cx="178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63DA32-9E3E-004B-B450-1AAA4B799FB9}"/>
                    </a:ext>
                  </a:extLst>
                </p14:cNvPr>
                <p14:cNvContentPartPr/>
                <p14:nvPr/>
              </p14:nvContentPartPr>
              <p14:xfrm>
                <a:off x="7200476" y="5305997"/>
                <a:ext cx="213120" cy="356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63DA32-9E3E-004B-B450-1AAA4B799F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1836" y="5296997"/>
                  <a:ext cx="230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426B02-C737-EC43-B1ED-7535790F4337}"/>
                    </a:ext>
                  </a:extLst>
                </p14:cNvPr>
                <p14:cNvContentPartPr/>
                <p14:nvPr/>
              </p14:nvContentPartPr>
              <p14:xfrm>
                <a:off x="7438436" y="5163797"/>
                <a:ext cx="78840" cy="38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426B02-C737-EC43-B1ED-7535790F43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29796" y="5154797"/>
                  <a:ext cx="96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AA6721-BDEF-9E4C-92F2-627F7FC84F1D}"/>
                    </a:ext>
                  </a:extLst>
                </p14:cNvPr>
                <p14:cNvContentPartPr/>
                <p14:nvPr/>
              </p14:nvContentPartPr>
              <p14:xfrm>
                <a:off x="7439156" y="5393477"/>
                <a:ext cx="131040" cy="6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AA6721-BDEF-9E4C-92F2-627F7FC84F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0516" y="5384837"/>
                  <a:ext cx="148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F2FF76-67B5-0348-B0D4-785A6DDB6EFD}"/>
                    </a:ext>
                  </a:extLst>
                </p14:cNvPr>
                <p14:cNvContentPartPr/>
                <p14:nvPr/>
              </p14:nvContentPartPr>
              <p14:xfrm>
                <a:off x="7693676" y="5357837"/>
                <a:ext cx="225360" cy="38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F2FF76-67B5-0348-B0D4-785A6DDB6E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85036" y="5349197"/>
                  <a:ext cx="2430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EB7E08-7CB9-194C-9AAA-8CC84A21AB35}"/>
                    </a:ext>
                  </a:extLst>
                </p14:cNvPr>
                <p14:cNvContentPartPr/>
                <p14:nvPr/>
              </p14:nvContentPartPr>
              <p14:xfrm>
                <a:off x="8108756" y="5496437"/>
                <a:ext cx="155880" cy="24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EB7E08-7CB9-194C-9AAA-8CC84A21AB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00116" y="5487797"/>
                  <a:ext cx="173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A32BA4-91F1-D046-A314-666B989D02E9}"/>
                    </a:ext>
                  </a:extLst>
                </p14:cNvPr>
                <p14:cNvContentPartPr/>
                <p14:nvPr/>
              </p14:nvContentPartPr>
              <p14:xfrm>
                <a:off x="8158076" y="5660957"/>
                <a:ext cx="124200" cy="1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A32BA4-91F1-D046-A314-666B989D02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9436" y="5651957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02E77C-88F8-E342-AF24-9FA8200EE700}"/>
                  </a:ext>
                </a:extLst>
              </p14:cNvPr>
              <p14:cNvContentPartPr/>
              <p14:nvPr/>
            </p14:nvContentPartPr>
            <p14:xfrm>
              <a:off x="8552636" y="5335517"/>
              <a:ext cx="413280" cy="771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02E77C-88F8-E342-AF24-9FA8200EE70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43636" y="5326877"/>
                <a:ext cx="43092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59AEF8-B408-8F4B-8B0A-F9785D594C84}"/>
                  </a:ext>
                </a:extLst>
              </p:cNvPr>
              <p:cNvSpPr txBox="1"/>
              <p:nvPr/>
            </p:nvSpPr>
            <p:spPr>
              <a:xfrm>
                <a:off x="7205349" y="2606840"/>
                <a:ext cx="1885131" cy="1405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See equation from</a:t>
                </a:r>
              </a:p>
              <a:p>
                <a:r>
                  <a:rPr lang="en-US" dirty="0"/>
                  <a:t>previous slide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59AEF8-B408-8F4B-8B0A-F9785D594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49" y="2606840"/>
                <a:ext cx="1885131" cy="1405578"/>
              </a:xfrm>
              <a:prstGeom prst="rect">
                <a:avLst/>
              </a:prstGeom>
              <a:blipFill>
                <a:blip r:embed="rId58"/>
                <a:stretch>
                  <a:fillRect l="-6667" t="-893" r="-600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2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PChart" hidden="1" title="Results Chart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0"/>
            <a:ext cx="4572000" cy="5143500"/>
          </a:xfrm>
          <a:prstGeom prst="rect">
            <a:avLst/>
          </a:prstGeom>
        </p:spPr>
      </p:pic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1143000"/>
            <a:ext cx="8991600" cy="1524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</a:rPr>
              <a:t>Write the rate law and calculate the rate constant </a:t>
            </a:r>
            <a:r>
              <a:rPr lang="en-US" i="1" dirty="0">
                <a:solidFill>
                  <a:srgbClr val="000000"/>
                </a:solidFill>
                <a:latin typeface="Arial"/>
              </a:rPr>
              <a:t>k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for the reaction given, using the following data:  </a:t>
            </a:r>
            <a:br>
              <a:rPr lang="en-US" dirty="0">
                <a:solidFill>
                  <a:srgbClr val="000000"/>
                </a:solidFill>
                <a:latin typeface="Arial"/>
              </a:rPr>
            </a:br>
            <a:r>
              <a:rPr lang="en-US" dirty="0">
                <a:solidFill>
                  <a:srgbClr val="000000"/>
                </a:solidFill>
                <a:latin typeface="Arial"/>
              </a:rPr>
              <a:t>	      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2NO  + 2H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 →  N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 +  2H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O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 err="1">
                <a:solidFill>
                  <a:srgbClr val="084333"/>
                </a:solidFill>
                <a:cs typeface="Arial" panose="020B0604020202020204" pitchFamily="34" charset="0"/>
              </a:rPr>
              <a:t>TopHat</a:t>
            </a:r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: Rate Laws/Rate Constants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7" name="Group 40"/>
          <p:cNvGraphicFramePr>
            <a:graphicFrameLocks noGrp="1"/>
          </p:cNvGraphicFramePr>
          <p:nvPr/>
        </p:nvGraphicFramePr>
        <p:xfrm>
          <a:off x="1295400" y="2743200"/>
          <a:ext cx="5334000" cy="2286000"/>
        </p:xfrm>
        <a:graphic>
          <a:graphicData uri="http://schemas.openxmlformats.org/drawingml/2006/table">
            <a:tbl>
              <a:tblPr/>
              <a:tblGrid>
                <a:gridCol w="889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Rate, M/s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0.0114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66800" y="54864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What is the overall reaction order for this reaction?  Clicker next slide</a:t>
            </a:r>
          </a:p>
        </p:txBody>
      </p:sp>
      <p:sp>
        <p:nvSpPr>
          <p:cNvPr id="2" name="TPStartPoll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" name="TPPolling">
            <a:extLst>
              <a:ext uri="{FF2B5EF4-FFF2-40B4-BE49-F238E27FC236}">
                <a16:creationId xmlns:a16="http://schemas.microsoft.com/office/drawing/2014/main" id="{DD33FD09-3934-4131-BAD3-7ECC2747B3FE}"/>
              </a:ext>
            </a:extLst>
          </p:cNvPr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D423D4-8D0E-4B42-9562-2E8D1DE0DEFD}"/>
              </a:ext>
            </a:extLst>
          </p:cNvPr>
          <p:cNvGrpSpPr/>
          <p:nvPr/>
        </p:nvGrpSpPr>
        <p:grpSpPr>
          <a:xfrm>
            <a:off x="2247956" y="3301157"/>
            <a:ext cx="1417680" cy="1274760"/>
            <a:chOff x="2247956" y="3301157"/>
            <a:chExt cx="1417680" cy="12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73A35A-CECF-6D49-BBE1-77CE2370D7A7}"/>
                    </a:ext>
                  </a:extLst>
                </p14:cNvPr>
                <p14:cNvContentPartPr/>
                <p14:nvPr/>
              </p14:nvContentPartPr>
              <p14:xfrm>
                <a:off x="2247956" y="3588077"/>
                <a:ext cx="1417680" cy="98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73A35A-CECF-6D49-BBE1-77CE2370D7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9316" y="3579077"/>
                  <a:ext cx="143532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E2FC8C-C146-6E49-B539-1BEB580C8EB6}"/>
                    </a:ext>
                  </a:extLst>
                </p14:cNvPr>
                <p14:cNvContentPartPr/>
                <p14:nvPr/>
              </p14:nvContentPartPr>
              <p14:xfrm>
                <a:off x="2398076" y="3301157"/>
                <a:ext cx="184680" cy="23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E2FC8C-C146-6E49-B539-1BEB580C8E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9436" y="3292517"/>
                  <a:ext cx="202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29BFB7-05B0-F34F-B89F-4423D522F7FE}"/>
                    </a:ext>
                  </a:extLst>
                </p14:cNvPr>
                <p14:cNvContentPartPr/>
                <p14:nvPr/>
              </p14:nvContentPartPr>
              <p14:xfrm>
                <a:off x="2635676" y="3440117"/>
                <a:ext cx="177120" cy="19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29BFB7-05B0-F34F-B89F-4423D522F7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6676" y="3431117"/>
                  <a:ext cx="194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13962C-CEC8-334C-AA3F-DA4FF93A3673}"/>
                    </a:ext>
                  </a:extLst>
                </p14:cNvPr>
                <p14:cNvContentPartPr/>
                <p14:nvPr/>
              </p14:nvContentPartPr>
              <p14:xfrm>
                <a:off x="2812076" y="3417077"/>
                <a:ext cx="259200" cy="15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13962C-CEC8-334C-AA3F-DA4FF93A36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3436" y="3408437"/>
                  <a:ext cx="27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F211CA-12F2-154B-B86C-9349BF00F045}"/>
                    </a:ext>
                  </a:extLst>
                </p14:cNvPr>
                <p14:cNvContentPartPr/>
                <p14:nvPr/>
              </p14:nvContentPartPr>
              <p14:xfrm>
                <a:off x="3159836" y="3351557"/>
                <a:ext cx="188280" cy="23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F211CA-12F2-154B-B86C-9349BF00F0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1196" y="3342917"/>
                  <a:ext cx="2059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75759C-7581-D340-A5CB-B39F328F4E5F}"/>
              </a:ext>
            </a:extLst>
          </p:cNvPr>
          <p:cNvGrpSpPr/>
          <p:nvPr/>
        </p:nvGrpSpPr>
        <p:grpSpPr>
          <a:xfrm>
            <a:off x="6742916" y="3854477"/>
            <a:ext cx="1406520" cy="718200"/>
            <a:chOff x="6742916" y="3854477"/>
            <a:chExt cx="140652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42AACD-24A8-CF4B-9FE4-C5BFFD7DB2F7}"/>
                    </a:ext>
                  </a:extLst>
                </p14:cNvPr>
                <p14:cNvContentPartPr/>
                <p14:nvPr/>
              </p14:nvContentPartPr>
              <p14:xfrm>
                <a:off x="6742916" y="3854477"/>
                <a:ext cx="392040" cy="56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42AACD-24A8-CF4B-9FE4-C5BFFD7DB2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4276" y="3845837"/>
                  <a:ext cx="4096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42F51C-EF0F-BF42-BBDC-0BE365B5A4A7}"/>
                    </a:ext>
                  </a:extLst>
                </p14:cNvPr>
                <p14:cNvContentPartPr/>
                <p14:nvPr/>
              </p14:nvContentPartPr>
              <p14:xfrm>
                <a:off x="7345916" y="4030517"/>
                <a:ext cx="385200" cy="37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42F51C-EF0F-BF42-BBDC-0BE365B5A4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37276" y="4021877"/>
                  <a:ext cx="402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CA0557-3CA5-E343-907F-CB086F67557D}"/>
                    </a:ext>
                  </a:extLst>
                </p14:cNvPr>
                <p14:cNvContentPartPr/>
                <p14:nvPr/>
              </p14:nvContentPartPr>
              <p14:xfrm>
                <a:off x="7825796" y="4229237"/>
                <a:ext cx="323640" cy="29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CA0557-3CA5-E343-907F-CB086F6755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16796" y="4220597"/>
                  <a:ext cx="341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7DC949-DA1B-3648-AC26-E2C44DBE7E24}"/>
                    </a:ext>
                  </a:extLst>
                </p14:cNvPr>
                <p14:cNvContentPartPr/>
                <p14:nvPr/>
              </p14:nvContentPartPr>
              <p14:xfrm>
                <a:off x="7883396" y="4294757"/>
                <a:ext cx="248400" cy="27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7DC949-DA1B-3648-AC26-E2C44DBE7E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4396" y="4286117"/>
                  <a:ext cx="2660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7D07EE-2990-7B4F-927A-2CFFE361F29F}"/>
              </a:ext>
            </a:extLst>
          </p:cNvPr>
          <p:cNvGrpSpPr/>
          <p:nvPr/>
        </p:nvGrpSpPr>
        <p:grpSpPr>
          <a:xfrm>
            <a:off x="7437356" y="4862837"/>
            <a:ext cx="1334160" cy="550800"/>
            <a:chOff x="7437356" y="4862837"/>
            <a:chExt cx="133416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033CD7-1168-A443-AEE9-7911A6139909}"/>
                    </a:ext>
                  </a:extLst>
                </p14:cNvPr>
                <p14:cNvContentPartPr/>
                <p14:nvPr/>
              </p14:nvContentPartPr>
              <p14:xfrm>
                <a:off x="7437356" y="4917917"/>
                <a:ext cx="177120" cy="20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033CD7-1168-A443-AEE9-7911A61399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8716" y="4909277"/>
                  <a:ext cx="194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FFA486-4818-E340-89EB-A2B7BCDEC095}"/>
                    </a:ext>
                  </a:extLst>
                </p14:cNvPr>
                <p14:cNvContentPartPr/>
                <p14:nvPr/>
              </p14:nvContentPartPr>
              <p14:xfrm>
                <a:off x="7619876" y="4980197"/>
                <a:ext cx="153360" cy="21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FFA486-4818-E340-89EB-A2B7BCDEC0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0876" y="4971197"/>
                  <a:ext cx="171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59136F-B7B5-6E42-AE28-23EEF2CF1446}"/>
                    </a:ext>
                  </a:extLst>
                </p14:cNvPr>
                <p14:cNvContentPartPr/>
                <p14:nvPr/>
              </p14:nvContentPartPr>
              <p14:xfrm>
                <a:off x="7822916" y="4862837"/>
                <a:ext cx="226800" cy="30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59136F-B7B5-6E42-AE28-23EEF2CF14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4276" y="4854197"/>
                  <a:ext cx="244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7821FC-9B11-9D4A-B1A1-012980EC9EF2}"/>
                    </a:ext>
                  </a:extLst>
                </p14:cNvPr>
                <p14:cNvContentPartPr/>
                <p14:nvPr/>
              </p14:nvContentPartPr>
              <p14:xfrm>
                <a:off x="8039996" y="5024837"/>
                <a:ext cx="231840" cy="26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7821FC-9B11-9D4A-B1A1-012980EC9E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31356" y="5015837"/>
                  <a:ext cx="249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4D46DE-9D72-FB48-95E1-29CF8A17A13F}"/>
                    </a:ext>
                  </a:extLst>
                </p14:cNvPr>
                <p14:cNvContentPartPr/>
                <p14:nvPr/>
              </p14:nvContentPartPr>
              <p14:xfrm>
                <a:off x="8410436" y="5021957"/>
                <a:ext cx="12600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4D46DE-9D72-FB48-95E1-29CF8A17A1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01436" y="5012957"/>
                  <a:ext cx="14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0700CB-17FD-B644-986A-383C811D4569}"/>
                    </a:ext>
                  </a:extLst>
                </p14:cNvPr>
                <p14:cNvContentPartPr/>
                <p14:nvPr/>
              </p14:nvContentPartPr>
              <p14:xfrm>
                <a:off x="8382716" y="5215637"/>
                <a:ext cx="130320" cy="1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0700CB-17FD-B644-986A-383C811D45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73716" y="5206637"/>
                  <a:ext cx="147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A9D246-05E5-7040-A10C-82658D1CED77}"/>
                    </a:ext>
                  </a:extLst>
                </p14:cNvPr>
                <p14:cNvContentPartPr/>
                <p14:nvPr/>
              </p14:nvContentPartPr>
              <p14:xfrm>
                <a:off x="8735156" y="4936637"/>
                <a:ext cx="36360" cy="47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A9D246-05E5-7040-A10C-82658D1CED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26516" y="4927637"/>
                  <a:ext cx="5400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EC58F7-54D6-C847-96DB-1C20ECF7CB2F}"/>
              </a:ext>
            </a:extLst>
          </p:cNvPr>
          <p:cNvGrpSpPr/>
          <p:nvPr/>
        </p:nvGrpSpPr>
        <p:grpSpPr>
          <a:xfrm>
            <a:off x="3881636" y="3736037"/>
            <a:ext cx="1018080" cy="848520"/>
            <a:chOff x="3881636" y="3736037"/>
            <a:chExt cx="1018080" cy="8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3C9886-C701-6448-A8B6-81C4DA1B4670}"/>
                    </a:ext>
                  </a:extLst>
                </p14:cNvPr>
                <p14:cNvContentPartPr/>
                <p14:nvPr/>
              </p14:nvContentPartPr>
              <p14:xfrm>
                <a:off x="3987476" y="3736037"/>
                <a:ext cx="912240" cy="336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3C9886-C701-6448-A8B6-81C4DA1B46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8476" y="3727397"/>
                  <a:ext cx="929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16B831-EC9F-DE42-BC7F-13CBC4405AA5}"/>
                    </a:ext>
                  </a:extLst>
                </p14:cNvPr>
                <p14:cNvContentPartPr/>
                <p14:nvPr/>
              </p14:nvContentPartPr>
              <p14:xfrm>
                <a:off x="3881636" y="4146077"/>
                <a:ext cx="996480" cy="43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16B831-EC9F-DE42-BC7F-13CBC4405A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72636" y="4137077"/>
                  <a:ext cx="101412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18D39D-58D8-964D-988E-F12097924ADD}"/>
              </a:ext>
            </a:extLst>
          </p:cNvPr>
          <p:cNvGrpSpPr/>
          <p:nvPr/>
        </p:nvGrpSpPr>
        <p:grpSpPr>
          <a:xfrm>
            <a:off x="3991436" y="3367037"/>
            <a:ext cx="765720" cy="258120"/>
            <a:chOff x="3991436" y="3367037"/>
            <a:chExt cx="76572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25DDCC-8B6B-6C49-A1CE-7AA4FCE4073E}"/>
                    </a:ext>
                  </a:extLst>
                </p14:cNvPr>
                <p14:cNvContentPartPr/>
                <p14:nvPr/>
              </p14:nvContentPartPr>
              <p14:xfrm>
                <a:off x="3991436" y="3386477"/>
                <a:ext cx="456480" cy="238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25DDCC-8B6B-6C49-A1CE-7AA4FCE407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82436" y="3377477"/>
                  <a:ext cx="474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4C9B07-8E51-9041-8DA1-134C30AFCD14}"/>
                    </a:ext>
                  </a:extLst>
                </p14:cNvPr>
                <p14:cNvContentPartPr/>
                <p14:nvPr/>
              </p14:nvContentPartPr>
              <p14:xfrm>
                <a:off x="4502276" y="3367037"/>
                <a:ext cx="254880" cy="23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4C9B07-8E51-9041-8DA1-134C30AFC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93276" y="3358037"/>
                  <a:ext cx="272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EF6218D-8AD2-934E-BDAE-74B3628E3882}"/>
                    </a:ext>
                  </a:extLst>
                </p14:cNvPr>
                <p14:cNvContentPartPr/>
                <p14:nvPr/>
              </p14:nvContentPartPr>
              <p14:xfrm>
                <a:off x="4544396" y="3397277"/>
                <a:ext cx="210600" cy="214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EF6218D-8AD2-934E-BDAE-74B3628E38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35396" y="3388637"/>
                  <a:ext cx="22824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D488D6-CF7D-E140-815A-7EC162466E5E}"/>
                  </a:ext>
                </a:extLst>
              </p:cNvPr>
              <p:cNvSpPr txBox="1"/>
              <p:nvPr/>
            </p:nvSpPr>
            <p:spPr>
              <a:xfrm>
                <a:off x="7050938" y="2713843"/>
                <a:ext cx="958596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D488D6-CF7D-E140-815A-7EC162466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938" y="2713843"/>
                <a:ext cx="958596" cy="574581"/>
              </a:xfrm>
              <a:prstGeom prst="rect">
                <a:avLst/>
              </a:prstGeom>
              <a:blipFill>
                <a:blip r:embed="rId48"/>
                <a:stretch>
                  <a:fillRect l="-6494" t="-4348" r="-38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9478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839200" cy="5486400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US" sz="3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Kinetics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lvl="1">
              <a:spcBef>
                <a:spcPts val="300"/>
              </a:spcBef>
              <a:defRPr/>
            </a:pPr>
            <a:r>
              <a:rPr lang="en-US" sz="27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rate of change of concentrations of substances involved in chemical reactions</a:t>
            </a:r>
          </a:p>
          <a:p>
            <a:pPr lvl="1">
              <a:spcBef>
                <a:spcPts val="300"/>
              </a:spcBef>
              <a:defRPr/>
            </a:pPr>
            <a:endParaRPr lang="en-US" sz="15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3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 Rate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defRPr/>
            </a:pPr>
            <a:r>
              <a:rPr lang="en-US" sz="27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rapidly a reaction occurs; related to rates of </a:t>
            </a:r>
            <a:r>
              <a:rPr lang="en-US" sz="2700" u="sng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in concentration </a:t>
            </a:r>
            <a:r>
              <a:rPr lang="en-US" sz="27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reactants and products over time</a:t>
            </a:r>
          </a:p>
          <a:p>
            <a:pPr lvl="1">
              <a:spcBef>
                <a:spcPts val="300"/>
              </a:spcBef>
              <a:defRPr/>
            </a:pPr>
            <a:endParaRPr lang="en-US" sz="15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3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Reaction Rates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defRPr/>
            </a:pPr>
            <a:r>
              <a:rPr lang="en-US" sz="27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state of reactants; concentration of reactants; temperature; presence of a catalyst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Chemical Kinetics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3178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2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Rate Laws/Rate Constants Solution </a:t>
            </a:r>
            <a:endParaRPr lang="en-US" sz="3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1606284" y="1011796"/>
            <a:ext cx="5931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2NO  + 2H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  +  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</a:p>
        </p:txBody>
      </p:sp>
      <p:graphicFrame>
        <p:nvGraphicFramePr>
          <p:cNvPr id="5" name="Group 40"/>
          <p:cNvGraphicFramePr>
            <a:graphicFrameLocks noGrp="1"/>
          </p:cNvGraphicFramePr>
          <p:nvPr/>
        </p:nvGraphicFramePr>
        <p:xfrm>
          <a:off x="3733800" y="1738529"/>
          <a:ext cx="5334000" cy="2286000"/>
        </p:xfrm>
        <a:graphic>
          <a:graphicData uri="http://schemas.openxmlformats.org/drawingml/2006/table">
            <a:tbl>
              <a:tblPr/>
              <a:tblGrid>
                <a:gridCol w="889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Rate, M/s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0.0114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2075766"/>
            <a:ext cx="37253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i="1" baseline="30000" dirty="0">
                <a:solidFill>
                  <a:schemeClr val="accent4"/>
                </a:solidFill>
              </a:rPr>
              <a:t>m </a:t>
            </a:r>
            <a:r>
              <a:rPr lang="en-US" sz="3200" dirty="0">
                <a:solidFill>
                  <a:schemeClr val="accent4"/>
                </a:solidFill>
              </a:rPr>
              <a:t>[H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r>
              <a:rPr lang="en-US" sz="3200" i="1" baseline="30000" dirty="0">
                <a:solidFill>
                  <a:schemeClr val="accent4"/>
                </a:solidFill>
              </a:rPr>
              <a:t>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8100" y="3560904"/>
            <a:ext cx="8991600" cy="1906340"/>
          </a:xfrm>
        </p:spPr>
        <p:txBody>
          <a:bodyPr/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For Trial 1 &amp; 2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[NO] is held constant (implies 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</a:rPr>
              <a:t>Rate 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  <a:sym typeface="Symbol" pitchFamily="18" charset="2"/>
              </a:rPr>
              <a:t> [H</a:t>
            </a:r>
            <a:r>
              <a:rPr lang="en-US" kern="1200" baseline="-250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  <a:sym typeface="Symbol" pitchFamily="18" charset="2"/>
              </a:rPr>
              <a:t>2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  <a:sym typeface="Symbol" pitchFamily="18" charset="2"/>
              </a:rPr>
              <a:t>]</a:t>
            </a:r>
            <a:r>
              <a:rPr lang="en-US" i="1" kern="1200" baseline="300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  <a:sym typeface="Symbol" pitchFamily="18" charset="2"/>
              </a:rPr>
              <a:t>n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ea typeface="+mn-ea"/>
                <a:cs typeface="Arial" charset="0"/>
                <a:sym typeface="Symbol" pitchFamily="18" charset="2"/>
              </a:rPr>
              <a:t>)</a:t>
            </a:r>
            <a:endParaRPr lang="en-US" i="1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[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H</a:t>
            </a:r>
            <a:r>
              <a:rPr lang="en-US" kern="1200" baseline="-250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2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] is doubled (×2).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Rate is doubled (×2).</a:t>
            </a:r>
          </a:p>
        </p:txBody>
      </p:sp>
      <p:sp>
        <p:nvSpPr>
          <p:cNvPr id="3" name="Right Brace 2"/>
          <p:cNvSpPr/>
          <p:nvPr/>
        </p:nvSpPr>
        <p:spPr bwMode="auto">
          <a:xfrm>
            <a:off x="4013200" y="4448200"/>
            <a:ext cx="228600" cy="836069"/>
          </a:xfrm>
          <a:prstGeom prst="rightBrace">
            <a:avLst/>
          </a:prstGeom>
          <a:noFill/>
          <a:ln w="28575" cap="flat" cmpd="sng" algn="ctr">
            <a:solidFill>
              <a:srgbClr val="005B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1650" y="4460205"/>
            <a:ext cx="1524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first order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64050" y="4859537"/>
            <a:ext cx="965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n = 1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5181600"/>
            <a:ext cx="8991600" cy="1906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For Trial 1 &amp; 3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[H</a:t>
            </a:r>
            <a:r>
              <a:rPr lang="en-US" kern="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] is held constant (implies 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cs typeface="Arial" charset="0"/>
              </a:rPr>
              <a:t>Rate 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 [</a:t>
            </a:r>
            <a:r>
              <a:rPr lang="en-US">
                <a:solidFill>
                  <a:schemeClr val="accent4"/>
                </a:solidFill>
                <a:latin typeface="Arial" charset="0"/>
                <a:sym typeface="Symbol" pitchFamily="18" charset="2"/>
              </a:rPr>
              <a:t>NO</a:t>
            </a:r>
            <a:r>
              <a:rPr lang="en-US" kern="120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]</a:t>
            </a:r>
            <a:r>
              <a:rPr lang="en-US" i="1" baseline="30000">
                <a:solidFill>
                  <a:schemeClr val="accent4"/>
                </a:solidFill>
                <a:latin typeface="Arial" charset="0"/>
                <a:sym typeface="Symbol" pitchFamily="18" charset="2"/>
              </a:rPr>
              <a:t>m</a:t>
            </a:r>
            <a:r>
              <a:rPr lang="en-US">
                <a:solidFill>
                  <a:schemeClr val="accent4"/>
                </a:solidFill>
                <a:latin typeface="Arial" charset="0"/>
                <a:sym typeface="Symbol" pitchFamily="18" charset="2"/>
              </a:rPr>
              <a:t>)</a:t>
            </a:r>
            <a:endParaRPr lang="en-US" i="1" kern="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[</a:t>
            </a:r>
            <a:r>
              <a:rPr lang="en-US" kern="12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NO</a:t>
            </a: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] is doubled (×2).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 kern="0" dirty="0">
                <a:solidFill>
                  <a:schemeClr val="accent4"/>
                </a:solidFill>
                <a:latin typeface="Arial" charset="0"/>
                <a:cs typeface="Arial" charset="0"/>
              </a:rPr>
              <a:t>Rate is quadrupled (×4).</a:t>
            </a:r>
          </a:p>
        </p:txBody>
      </p:sp>
      <p:sp>
        <p:nvSpPr>
          <p:cNvPr id="14" name="Right Brace 13"/>
          <p:cNvSpPr/>
          <p:nvPr/>
        </p:nvSpPr>
        <p:spPr bwMode="auto">
          <a:xfrm>
            <a:off x="4502150" y="5996201"/>
            <a:ext cx="228600" cy="836069"/>
          </a:xfrm>
          <a:prstGeom prst="rightBrace">
            <a:avLst/>
          </a:prstGeom>
          <a:noFill/>
          <a:ln w="28575" cap="flat" cmpd="sng" algn="ctr">
            <a:solidFill>
              <a:srgbClr val="005B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00600" y="6008206"/>
            <a:ext cx="22098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second order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3000" y="6407538"/>
            <a:ext cx="965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m =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667" y="2711648"/>
            <a:ext cx="37253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baseline="30000" dirty="0">
                <a:solidFill>
                  <a:schemeClr val="accent4"/>
                </a:solidFill>
              </a:rPr>
              <a:t>2</a:t>
            </a:r>
            <a:r>
              <a:rPr lang="en-US" sz="3200" i="1" baseline="300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[H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endParaRPr lang="en-US" sz="3200" i="1" baseline="30000" dirty="0">
              <a:solidFill>
                <a:schemeClr val="accent4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34200" y="4876800"/>
            <a:ext cx="2133600" cy="875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i="1" dirty="0">
                <a:solidFill>
                  <a:srgbClr val="005BA9"/>
                </a:solidFill>
              </a:rPr>
              <a:t>overall rate order = 3</a:t>
            </a:r>
          </a:p>
        </p:txBody>
      </p:sp>
    </p:spTree>
    <p:extLst>
      <p:ext uri="{BB962C8B-B14F-4D97-AF65-F5344CB8AC3E}">
        <p14:creationId xmlns:p14="http://schemas.microsoft.com/office/powerpoint/2010/main" val="3254687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build="p"/>
      <p:bldP spid="3" grpId="0" animBg="1"/>
      <p:bldP spid="11" grpId="0"/>
      <p:bldP spid="12" grpId="0"/>
      <p:bldP spid="13" grpId="0" build="p"/>
      <p:bldP spid="14" grpId="0" animBg="1"/>
      <p:bldP spid="15" grpId="0"/>
      <p:bldP spid="16" grpId="0"/>
      <p:bldP spid="18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Rate Laws/Rate Constants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1606284" y="1011796"/>
            <a:ext cx="5931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2NO  + 2H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N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  +  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</a:p>
        </p:txBody>
      </p:sp>
      <p:graphicFrame>
        <p:nvGraphicFramePr>
          <p:cNvPr id="5" name="Group 40"/>
          <p:cNvGraphicFramePr>
            <a:graphicFrameLocks noGrp="1"/>
          </p:cNvGraphicFramePr>
          <p:nvPr/>
        </p:nvGraphicFramePr>
        <p:xfrm>
          <a:off x="3733800" y="1738529"/>
          <a:ext cx="5334000" cy="2286000"/>
        </p:xfrm>
        <a:graphic>
          <a:graphicData uri="http://schemas.openxmlformats.org/drawingml/2006/table">
            <a:tbl>
              <a:tblPr/>
              <a:tblGrid>
                <a:gridCol w="889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[H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], M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Rate, M/s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5740" marB="4574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0.0114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0.140</a:t>
                      </a: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2.81×10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40" marB="4574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4667" y="2711648"/>
            <a:ext cx="37253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chemeClr val="accent4"/>
                </a:solidFill>
              </a:rPr>
              <a:t>Rate = </a:t>
            </a:r>
            <a:r>
              <a:rPr lang="en-US" sz="3200" i="1" dirty="0">
                <a:solidFill>
                  <a:schemeClr val="accent4"/>
                </a:solidFill>
              </a:rPr>
              <a:t>k</a:t>
            </a:r>
            <a:r>
              <a:rPr lang="en-US" sz="3200" dirty="0">
                <a:solidFill>
                  <a:schemeClr val="accent4"/>
                </a:solidFill>
              </a:rPr>
              <a:t>[NO]</a:t>
            </a:r>
            <a:r>
              <a:rPr lang="en-US" sz="3200" baseline="30000" dirty="0">
                <a:solidFill>
                  <a:schemeClr val="accent4"/>
                </a:solidFill>
              </a:rPr>
              <a:t>2</a:t>
            </a:r>
            <a:r>
              <a:rPr lang="en-US" sz="3200" i="1" baseline="300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[H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r>
              <a:rPr lang="en-US" sz="3200" dirty="0">
                <a:solidFill>
                  <a:schemeClr val="accent4"/>
                </a:solidFill>
              </a:rPr>
              <a:t>]</a:t>
            </a:r>
            <a:endParaRPr lang="en-US" sz="3200" i="1" baseline="30000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4667" y="4648200"/>
            <a:ext cx="2243668" cy="59056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Calculate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 k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09600" y="5372784"/>
          <a:ext cx="2196306" cy="98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4" imgW="990360" imgH="444240" progId="Equation.3">
                  <p:embed/>
                </p:oleObj>
              </mc:Choice>
              <mc:Fallback>
                <p:oleObj name="Equation" r:id="rId4" imgW="990360" imgH="4442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5372784"/>
                        <a:ext cx="2196306" cy="983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296972" y="4814031"/>
            <a:ext cx="50884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Using data from Experiment 1,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114741"/>
              </p:ext>
            </p:extLst>
          </p:nvPr>
        </p:nvGraphicFramePr>
        <p:xfrm>
          <a:off x="2866024" y="5334000"/>
          <a:ext cx="35347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6" imgW="2463800" imgH="800100" progId="Equation.3">
                  <p:embed/>
                </p:oleObj>
              </mc:Choice>
              <mc:Fallback>
                <p:oleObj name="Equation" r:id="rId6" imgW="2463800" imgH="8001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6024" y="5334000"/>
                        <a:ext cx="3534775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6381750" y="5587632"/>
          <a:ext cx="21367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8" imgW="965160" imgH="203040" progId="Equation.3">
                  <p:embed/>
                </p:oleObj>
              </mc:Choice>
              <mc:Fallback>
                <p:oleObj name="Equation" r:id="rId8" imgW="965160" imgH="20304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81750" y="5587632"/>
                        <a:ext cx="2136775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 bwMode="auto">
          <a:xfrm flipH="1">
            <a:off x="5029200" y="5406651"/>
            <a:ext cx="533400" cy="3619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5791200" y="5959393"/>
            <a:ext cx="533400" cy="3619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43467" y="3355194"/>
          <a:ext cx="23891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Equation" r:id="rId10" imgW="1079280" imgH="203040" progId="Equation.3">
                  <p:embed/>
                </p:oleObj>
              </mc:Choice>
              <mc:Fallback>
                <p:oleObj name="Equation" r:id="rId10" imgW="1079280" imgH="20304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467" y="3355194"/>
                        <a:ext cx="2389187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 bwMode="auto">
          <a:xfrm>
            <a:off x="76200" y="2667001"/>
            <a:ext cx="3410464" cy="12191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18981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build="p"/>
      <p:bldP spid="22" grpId="0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7" y="533400"/>
            <a:ext cx="8983133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>
                <a:solidFill>
                  <a:schemeClr val="accent4"/>
                </a:solidFill>
                <a:latin typeface="Arial"/>
                <a:cs typeface="Arial"/>
              </a:rPr>
              <a:t>Integrated Rate Law: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Mathematical expression describing the change in concentration of a reactant with time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Rate is the slope.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If we “integrate” it, we get the original function or curve.  </a:t>
            </a:r>
            <a:b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</a:b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	Calculus helps here but is not required.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Simple example: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y = mx + b    or     [A] = -k(t) + [A</a:t>
            </a:r>
            <a:r>
              <a:rPr lang="en-US" sz="2000" i="1" baseline="-25000" dirty="0">
                <a:solidFill>
                  <a:schemeClr val="accent4"/>
                </a:solidFill>
                <a:latin typeface="Arial"/>
                <a:cs typeface="Arial"/>
              </a:rPr>
              <a:t>0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]</a:t>
            </a:r>
            <a:b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</a:br>
            <a:endParaRPr lang="en-US" sz="2000" i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514350" lvl="1" indent="0">
              <a:lnSpc>
                <a:spcPct val="90000"/>
              </a:lnSpc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Arial"/>
                <a:cs typeface="Arial"/>
              </a:rPr>
              <a:t>The “derivative” or rate ask what is the slope?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Clearly for the first one the slope is 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m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  meaning “rise over run” 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∆y/∆x = m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For the second one the slope is 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–k</a:t>
            </a: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  meaning  </a:t>
            </a:r>
            <a: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  <a:t>∆[A]/∆t = –k</a:t>
            </a:r>
            <a:br>
              <a:rPr lang="en-US" sz="2000" i="1" dirty="0">
                <a:solidFill>
                  <a:schemeClr val="accent4"/>
                </a:solidFill>
                <a:latin typeface="Arial"/>
                <a:cs typeface="Arial"/>
              </a:rPr>
            </a:br>
            <a:endParaRPr lang="en-US" sz="2000" i="1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114300" indent="0">
              <a:lnSpc>
                <a:spcPct val="90000"/>
              </a:lnSpc>
              <a:buNone/>
              <a:defRPr/>
            </a:pP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“Integrated Rate law” means going from slope to equation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endParaRPr lang="en-US" sz="20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olidFill>
                <a:schemeClr val="accent4"/>
              </a:solidFill>
              <a:latin typeface="Arial"/>
              <a:cs typeface="Arial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900" dirty="0">
              <a:solidFill>
                <a:schemeClr val="accent4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8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6" y="1143000"/>
            <a:ext cx="8983133" cy="216894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Integrated Rate Law: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Mathematical expression describing the change in concentration of a reactant with time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0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0" lvl="1" indent="0" eaLnBrk="1" hangingPunct="1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Example: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2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</a:t>
            </a:r>
            <a:r>
              <a:rPr lang="en-US" sz="3600" kern="0">
                <a:solidFill>
                  <a:srgbClr val="084333"/>
                </a:solidFill>
                <a:cs typeface="Arial" panose="020B0604020202020204" pitchFamily="34" charset="0"/>
              </a:rPr>
              <a:t>Rate Law: what do we mean?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2" name="Rectangle 11"/>
          <p:cNvSpPr/>
          <p:nvPr/>
        </p:nvSpPr>
        <p:spPr>
          <a:xfrm>
            <a:off x="1752600" y="2566600"/>
            <a:ext cx="505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g)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67" y="3633400"/>
            <a:ext cx="182033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3267" y="5093453"/>
            <a:ext cx="2084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Integrated 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235199" y="3328600"/>
          <a:ext cx="2641601" cy="10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Equation" r:id="rId4" imgW="952200" imgH="393480" progId="Equation.3">
                  <p:embed/>
                </p:oleObj>
              </mc:Choice>
              <mc:Fallback>
                <p:oleObj name="Equation" r:id="rId4" imgW="95220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199" y="3328600"/>
                        <a:ext cx="2641601" cy="10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876800" y="3557200"/>
          <a:ext cx="1374346" cy="633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Equation" r:id="rId6" imgW="495000" imgH="228600" progId="Equation.3">
                  <p:embed/>
                </p:oleObj>
              </mc:Choice>
              <mc:Fallback>
                <p:oleObj name="Equation" r:id="rId6" imgW="49500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6800" y="3557200"/>
                        <a:ext cx="1374346" cy="633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355581" y="5082530"/>
          <a:ext cx="2600325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Equation" r:id="rId8" imgW="888840" imgH="444240" progId="Equation.3">
                  <p:embed/>
                </p:oleObj>
              </mc:Choice>
              <mc:Fallback>
                <p:oleObj name="Equation" r:id="rId8" imgW="888840" imgH="4442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55581" y="5082530"/>
                        <a:ext cx="2600325" cy="130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483660" y="5607853"/>
          <a:ext cx="241458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Equation" r:id="rId10" imgW="825480" imgH="431640" progId="Equation.3">
                  <p:embed/>
                </p:oleObj>
              </mc:Choice>
              <mc:Fallback>
                <p:oleObj name="Equation" r:id="rId10" imgW="825480" imgH="431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83660" y="5607853"/>
                        <a:ext cx="2414587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6155266" y="4782600"/>
            <a:ext cx="29633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First Order Integrated Rate Law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385473" y="5551447"/>
            <a:ext cx="2606127" cy="12919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" y="6359748"/>
            <a:ext cx="617494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Calculus is utilized to derive this expression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53200" y="3448733"/>
            <a:ext cx="233954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(Experimentally determined)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375868"/>
            <a:ext cx="9296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50" i="1" dirty="0">
                <a:solidFill>
                  <a:srgbClr val="005BA9"/>
                </a:solidFill>
              </a:rPr>
              <a:t>Can write an integrated rate law which relates concentration to time</a:t>
            </a:r>
            <a:endParaRPr lang="en-US" sz="2350" i="1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79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  <p:bldP spid="12" grpId="0"/>
      <p:bldP spid="13" grpId="0"/>
      <p:bldP spid="14" grpId="0"/>
      <p:bldP spid="22" grpId="0"/>
      <p:bldP spid="24" grpId="0" animBg="1"/>
      <p:bldP spid="23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81" name="Picture 2"/>
          <p:cNvPicPr>
            <a:picLocks noChangeAspect="1"/>
          </p:cNvPicPr>
          <p:nvPr/>
        </p:nvPicPr>
        <p:blipFill rotWithShape="1">
          <a:blip r:embed="rId4"/>
          <a:srcRect l="53922" b="24594"/>
          <a:stretch/>
        </p:blipFill>
        <p:spPr bwMode="auto">
          <a:xfrm>
            <a:off x="3810000" y="3834804"/>
            <a:ext cx="5125186" cy="29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Law: First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Rectangle 9"/>
          <p:cNvSpPr/>
          <p:nvPr/>
        </p:nvSpPr>
        <p:spPr>
          <a:xfrm>
            <a:off x="381000" y="1107283"/>
            <a:ext cx="505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g)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269070"/>
              </p:ext>
            </p:extLst>
          </p:nvPr>
        </p:nvGraphicFramePr>
        <p:xfrm>
          <a:off x="6172200" y="1753061"/>
          <a:ext cx="2600325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5" imgW="888840" imgH="444240" progId="Equation.3">
                  <p:embed/>
                </p:oleObj>
              </mc:Choice>
              <mc:Fallback>
                <p:oleObj name="Equation" r:id="rId5" imgW="888840" imgH="4442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1753061"/>
                        <a:ext cx="2600325" cy="130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687752" y="1190382"/>
            <a:ext cx="33800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Integrated Rate law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817222"/>
              </p:ext>
            </p:extLst>
          </p:nvPr>
        </p:nvGraphicFramePr>
        <p:xfrm>
          <a:off x="5243512" y="3252294"/>
          <a:ext cx="3900488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Equation" r:id="rId7" imgW="1333440" imgH="228600" progId="Equation.3">
                  <p:embed/>
                </p:oleObj>
              </mc:Choice>
              <mc:Fallback>
                <p:oleObj name="Equation" r:id="rId7" imgW="1333440" imgH="228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3512" y="3252294"/>
                        <a:ext cx="3900488" cy="66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80" name="Picture 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267" y="1877749"/>
            <a:ext cx="3871651" cy="478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4005925" y="2240760"/>
            <a:ext cx="20912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Rearrange expression.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11889"/>
              </p:ext>
            </p:extLst>
          </p:nvPr>
        </p:nvGraphicFramePr>
        <p:xfrm>
          <a:off x="6097192" y="3957687"/>
          <a:ext cx="1970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10" imgW="672840" imgH="203040" progId="Equation.3">
                  <p:embed/>
                </p:oleObj>
              </mc:Choice>
              <mc:Fallback>
                <p:oleObj name="Equation" r:id="rId10" imgW="672840" imgH="2030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192" y="3957687"/>
                        <a:ext cx="1970088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191000" y="3710669"/>
            <a:ext cx="134011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ln [O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baseline="-25000" dirty="0">
                <a:solidFill>
                  <a:srgbClr val="FF0000"/>
                </a:solidFill>
              </a:rPr>
              <a:t>0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5295144"/>
            <a:ext cx="15131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= -</a:t>
            </a:r>
            <a:r>
              <a:rPr lang="en-US" sz="2800" i="1" dirty="0">
                <a:solidFill>
                  <a:srgbClr val="FF0000"/>
                </a:solidFill>
              </a:rPr>
              <a:t>k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2801" y="4419600"/>
            <a:ext cx="17526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Equation for a line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81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21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9" name="Rectangle 8"/>
          <p:cNvSpPr/>
          <p:nvPr/>
        </p:nvSpPr>
        <p:spPr>
          <a:xfrm>
            <a:off x="762000" y="900165"/>
            <a:ext cx="7696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Times New Roman" charset="0"/>
                <a:ea typeface="Calibri" charset="0"/>
              </a:rPr>
              <a:t>Inte</a:t>
            </a:r>
            <a:r>
              <a:rPr lang="en-US" b="1" dirty="0">
                <a:latin typeface="Times New Roman" charset="0"/>
                <a:ea typeface="Calibri" charset="0"/>
              </a:rPr>
              <a:t>grated rate laws:  Summary with simplified calculus mnemonics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Times New Roman" charset="0"/>
              <a:ea typeface="Calibri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Times New Roman" charset="0"/>
                <a:ea typeface="Calibri" charset="0"/>
              </a:rPr>
              <a:t>(see Pilot for full explanation of 0</a:t>
            </a:r>
            <a:r>
              <a:rPr lang="en-US" sz="2000" b="1" baseline="30000" dirty="0">
                <a:latin typeface="Times New Roman" charset="0"/>
                <a:ea typeface="Calibri" charset="0"/>
              </a:rPr>
              <a:t>th</a:t>
            </a:r>
            <a:r>
              <a:rPr lang="en-US" sz="2000" b="1" dirty="0">
                <a:latin typeface="Times New Roman" charset="0"/>
                <a:ea typeface="Calibri" charset="0"/>
              </a:rPr>
              <a:t>, 1</a:t>
            </a:r>
            <a:r>
              <a:rPr lang="en-US" sz="2000" b="1" baseline="30000" dirty="0">
                <a:latin typeface="Times New Roman" charset="0"/>
                <a:ea typeface="Calibri" charset="0"/>
              </a:rPr>
              <a:t>st</a:t>
            </a:r>
            <a:r>
              <a:rPr lang="en-US" sz="2000" b="1" dirty="0">
                <a:latin typeface="Times New Roman" charset="0"/>
                <a:ea typeface="Calibri" charset="0"/>
              </a:rPr>
              <a:t>, and 2</a:t>
            </a:r>
            <a:r>
              <a:rPr lang="en-US" sz="2000" b="1" baseline="30000" dirty="0">
                <a:latin typeface="Times New Roman" charset="0"/>
                <a:ea typeface="Calibri" charset="0"/>
              </a:rPr>
              <a:t>nd</a:t>
            </a:r>
            <a:r>
              <a:rPr lang="en-US" sz="2000" b="1" dirty="0">
                <a:latin typeface="Times New Roman" charset="0"/>
                <a:ea typeface="Calibri" charset="0"/>
              </a:rPr>
              <a:t> .)</a:t>
            </a:r>
            <a:endParaRPr lang="en-US" sz="2000" dirty="0">
              <a:effectLst/>
              <a:latin typeface="Times New Roman" charset="0"/>
              <a:ea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81000" y="2514600"/>
                <a:ext cx="8382000" cy="3296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CC0000"/>
                    </a:solidFill>
                    <a:latin typeface="Times New Roman" charset="0"/>
                    <a:ea typeface="Times New Roman" charset="0"/>
                  </a:rPr>
                  <a:t>For a first order reaction:     rate = </a:t>
                </a:r>
                <a:r>
                  <a:rPr lang="en-US" sz="2000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–∆[A]/∆t = </a:t>
                </a:r>
                <a:r>
                  <a:rPr lang="en-US" b="1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 k[A]</a:t>
                </a: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 </a:t>
                </a:r>
                <a:br>
                  <a:rPr lang="en-US" dirty="0">
                    <a:effectLst/>
                    <a:latin typeface="Times New Roman" charset="0"/>
                    <a:ea typeface="Times New Roman" charset="0"/>
                  </a:rPr>
                </a:br>
                <a:endParaRPr lang="en-US" sz="2000" dirty="0">
                  <a:effectLst/>
                  <a:latin typeface="Times New Roman" charset="0"/>
                  <a:ea typeface="Calibri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The integrated rate law is 		 		 ln [A] = -</a:t>
                </a:r>
                <a:r>
                  <a:rPr lang="en-US" dirty="0" err="1">
                    <a:effectLst/>
                    <a:latin typeface="Times New Roman" charset="0"/>
                    <a:ea typeface="Times New Roman" charset="0"/>
                  </a:rPr>
                  <a:t>kt</a:t>
                </a: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 + ln [</a:t>
                </a:r>
                <a:r>
                  <a:rPr lang="en-US" dirty="0" err="1">
                    <a:effectLst/>
                    <a:latin typeface="Times New Roman" charset="0"/>
                    <a:ea typeface="Times New Roman" charset="0"/>
                  </a:rPr>
                  <a:t>A</a:t>
                </a:r>
                <a:r>
                  <a:rPr lang="en-US" baseline="-25000" dirty="0" err="1">
                    <a:effectLst/>
                    <a:latin typeface="Times New Roman" charset="0"/>
                    <a:ea typeface="Times New Roman" charset="0"/>
                  </a:rPr>
                  <a:t>o</a:t>
                </a: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]   </a:t>
                </a:r>
                <a:endParaRPr lang="en-US" sz="2000" dirty="0">
                  <a:effectLst/>
                  <a:latin typeface="Times New Roman" charset="0"/>
                  <a:ea typeface="Calibri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Where does the ln[A] come from?  Without going into details, we can rearrange the rate equation to get [A] on one side: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]</m:t>
                        </m:r>
                      </m:den>
                    </m:f>
                    <m:r>
                      <a:rPr lang="en-US" sz="2000" i="1">
                        <a:solidFill>
                          <a:srgbClr val="CC0000"/>
                        </a:solidFill>
                        <a:effectLst/>
                        <a:latin typeface="Cambria Math" charset="0"/>
                        <a:ea typeface="Times New Roman" charset="0"/>
                      </a:rPr>
                      <m:t>= </m:t>
                    </m:r>
                    <m:r>
                      <a:rPr lang="en-US" b="1" i="1">
                        <a:solidFill>
                          <a:srgbClr val="CC0000"/>
                        </a:solidFill>
                        <a:effectLst/>
                        <a:latin typeface="Cambria Math" charset="0"/>
                        <a:ea typeface="Times New Roman" charset="0"/>
                      </a:rPr>
                      <m:t>−</m:t>
                    </m:r>
                    <m:r>
                      <a:rPr lang="en-US" b="1" i="1">
                        <a:solidFill>
                          <a:srgbClr val="CC0000"/>
                        </a:solidFill>
                        <a:effectLst/>
                        <a:latin typeface="Cambria Math" charset="0"/>
                        <a:ea typeface="Times New Roman" charset="0"/>
                      </a:rPr>
                      <m:t>𝒌𝒅𝒕</m:t>
                    </m:r>
                  </m:oMath>
                </a14:m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𝑑𝑙𝑛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𝑥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effectLst/>
                        <a:latin typeface="Cambria Math" charset="0"/>
                        <a:ea typeface="Times New Roman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charset="0"/>
                            <a:ea typeface="Times New Roman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 explains why the integration gives the ln([A]) or by the derivate of the ln[A] give the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CC0000"/>
                            </a:solidFill>
                            <a:effectLst/>
                            <a:latin typeface="Cambria Math" charset="0"/>
                            <a:ea typeface="Times New Roman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Times New Roman" charset="0"/>
                  <a:ea typeface="Calibri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 </a:t>
                </a:r>
                <a:endParaRPr lang="en-US" sz="2000" dirty="0">
                  <a:effectLst/>
                  <a:latin typeface="Times New Roman" charset="0"/>
                  <a:ea typeface="Calibri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For a second order reaction:     rate </a:t>
                </a:r>
                <a:r>
                  <a:rPr lang="en-US" sz="2000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–∆[A]/∆t </a:t>
                </a:r>
                <a:r>
                  <a:rPr lang="en-US" b="1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= k[A]</a:t>
                </a:r>
                <a:r>
                  <a:rPr lang="en-US" b="1" baseline="30000" dirty="0">
                    <a:solidFill>
                      <a:srgbClr val="CC0000"/>
                    </a:solidFill>
                    <a:effectLst/>
                    <a:latin typeface="Times New Roman" charset="0"/>
                    <a:ea typeface="Times New Roman" charset="0"/>
                  </a:rPr>
                  <a:t>2</a:t>
                </a:r>
                <a:r>
                  <a:rPr lang="en-US" dirty="0">
                    <a:effectLst/>
                    <a:latin typeface="Times New Roman" charset="0"/>
                    <a:ea typeface="Times New Roman" charset="0"/>
                  </a:rPr>
                  <a:t> </a:t>
                </a:r>
                <a:endParaRPr lang="en-US" sz="2000" dirty="0">
                  <a:effectLst/>
                  <a:latin typeface="Times New Roman" charset="0"/>
                  <a:ea typeface="Calibri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14600"/>
                <a:ext cx="8382000" cy="3296159"/>
              </a:xfrm>
              <a:prstGeom prst="rect">
                <a:avLst/>
              </a:prstGeom>
              <a:blipFill rotWithShape="0">
                <a:blip r:embed="rId3"/>
                <a:stretch>
                  <a:fillRect l="-655" t="-1111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45714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52226" name="Picture 2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36188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6400800"/>
            <a:ext cx="7040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courses.lumenlearning.com</a:t>
            </a:r>
            <a:r>
              <a:rPr lang="en-US" sz="1200" dirty="0"/>
              <a:t>/boundless-chemistry/chapter/the-rate-law-concentration-and-time/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81800" y="10022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Ignore nth-order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6800" y="5410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“8” is a reference</a:t>
            </a:r>
          </a:p>
        </p:txBody>
      </p:sp>
    </p:spTree>
    <p:extLst>
      <p:ext uri="{BB962C8B-B14F-4D97-AF65-F5344CB8AC3E}">
        <p14:creationId xmlns:p14="http://schemas.microsoft.com/office/powerpoint/2010/main" val="94646214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Integrated Rate Law, First Order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985842" y="2065743"/>
            <a:ext cx="642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 err="1">
                <a:solidFill>
                  <a:schemeClr val="accent4"/>
                </a:solidFill>
              </a:rPr>
              <a:t>aq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l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098616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decomposition of hydrogen peroxide in dilute sodium hydroxide solution is described by the equation: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33" y="2786649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reaction is first order in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, the rate constant for the consumption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at 20 °C is 1.8×10</a:t>
            </a:r>
            <a:r>
              <a:rPr lang="en-US" sz="2600" baseline="30000" dirty="0">
                <a:solidFill>
                  <a:schemeClr val="accent4"/>
                </a:solidFill>
              </a:rPr>
              <a:t>-5</a:t>
            </a:r>
            <a:r>
              <a:rPr lang="en-US" sz="2600" dirty="0">
                <a:solidFill>
                  <a:schemeClr val="accent4"/>
                </a:solidFill>
              </a:rPr>
              <a:t> s</a:t>
            </a:r>
            <a:r>
              <a:rPr lang="en-US" sz="2600" baseline="30000" dirty="0">
                <a:solidFill>
                  <a:schemeClr val="accent4"/>
                </a:solidFill>
              </a:rPr>
              <a:t>-1</a:t>
            </a:r>
            <a:r>
              <a:rPr lang="en-US" sz="2600" dirty="0">
                <a:solidFill>
                  <a:schemeClr val="accent4"/>
                </a:solidFill>
              </a:rPr>
              <a:t>, and the initial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is 0.30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933" y="4343400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(a) What is the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after 4.00 h?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933" y="5029200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indent="-744538"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(b) How long will it take for the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concentration to drop to 0.12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933" y="5974728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(c) How long will it take for 90% of the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to decompose?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CE72C-74D3-7845-A5FA-FFC98FA1346D}"/>
              </a:ext>
            </a:extLst>
          </p:cNvPr>
          <p:cNvSpPr txBox="1"/>
          <p:nvPr/>
        </p:nvSpPr>
        <p:spPr>
          <a:xfrm>
            <a:off x="3276600" y="685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[A] vs t</a:t>
            </a:r>
          </a:p>
        </p:txBody>
      </p:sp>
    </p:spTree>
    <p:extLst>
      <p:ext uri="{BB962C8B-B14F-4D97-AF65-F5344CB8AC3E}">
        <p14:creationId xmlns:p14="http://schemas.microsoft.com/office/powerpoint/2010/main" val="37991915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Integrated Rate Law, First Order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985842" y="2065743"/>
            <a:ext cx="642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 err="1">
                <a:solidFill>
                  <a:schemeClr val="accent4"/>
                </a:solidFill>
              </a:rPr>
              <a:t>aq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l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098616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decomposition of hydrogen peroxide in dilute sodium hydroxide solution is described by the equation: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33" y="2786649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reaction is first order in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, the rate constant for the consumption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at 20 °C is 1.8×10</a:t>
            </a:r>
            <a:r>
              <a:rPr lang="en-US" sz="2600" baseline="30000" dirty="0">
                <a:solidFill>
                  <a:schemeClr val="accent4"/>
                </a:solidFill>
              </a:rPr>
              <a:t>-5</a:t>
            </a:r>
            <a:r>
              <a:rPr lang="en-US" sz="2600" dirty="0">
                <a:solidFill>
                  <a:schemeClr val="accent4"/>
                </a:solidFill>
              </a:rPr>
              <a:t> s</a:t>
            </a:r>
            <a:r>
              <a:rPr lang="en-US" sz="2600" baseline="30000" dirty="0">
                <a:solidFill>
                  <a:schemeClr val="accent4"/>
                </a:solidFill>
              </a:rPr>
              <a:t>-1</a:t>
            </a:r>
            <a:r>
              <a:rPr lang="en-US" sz="2600" dirty="0">
                <a:solidFill>
                  <a:schemeClr val="accent4"/>
                </a:solidFill>
              </a:rPr>
              <a:t>, and the initial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is 0.30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4079311"/>
            <a:ext cx="5867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Based on being described as “first order”,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3748" y="4763480"/>
            <a:ext cx="20846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</a:rPr>
              <a:t>Rate law: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10514"/>
              </p:ext>
            </p:extLst>
          </p:nvPr>
        </p:nvGraphicFramePr>
        <p:xfrm>
          <a:off x="2308223" y="4481847"/>
          <a:ext cx="2614169" cy="909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Equation" r:id="rId4" imgW="1130040" imgH="393480" progId="Equation.3">
                  <p:embed/>
                </p:oleObj>
              </mc:Choice>
              <mc:Fallback>
                <p:oleObj name="Equation" r:id="rId4" imgW="113004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8223" y="4481847"/>
                        <a:ext cx="2614169" cy="909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36471"/>
              </p:ext>
            </p:extLst>
          </p:nvPr>
        </p:nvGraphicFramePr>
        <p:xfrm>
          <a:off x="4922392" y="4717635"/>
          <a:ext cx="1557338" cy="498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6" imgW="672840" imgH="215640" progId="Equation.3">
                  <p:embed/>
                </p:oleObj>
              </mc:Choice>
              <mc:Fallback>
                <p:oleObj name="Equation" r:id="rId6" imgW="672840" imgH="215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2392" y="4717635"/>
                        <a:ext cx="1557338" cy="498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280550"/>
              </p:ext>
            </p:extLst>
          </p:nvPr>
        </p:nvGraphicFramePr>
        <p:xfrm>
          <a:off x="2308223" y="5735923"/>
          <a:ext cx="2614169" cy="109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8" imgW="1066680" imgH="444240" progId="Equation.3">
                  <p:embed/>
                </p:oleObj>
              </mc:Choice>
              <mc:Fallback>
                <p:oleObj name="Equation" r:id="rId8" imgW="1066680" imgH="4442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8223" y="5735923"/>
                        <a:ext cx="2614169" cy="1090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80998" y="5318023"/>
            <a:ext cx="77724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Integrated rate law for a “first order” reaction,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9148" y="5927780"/>
            <a:ext cx="2084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</a:rPr>
              <a:t>Integrated Rate law: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64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Integrated Rate Law, First Order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985842" y="1066800"/>
            <a:ext cx="642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 err="1">
                <a:solidFill>
                  <a:schemeClr val="accent4"/>
                </a:solidFill>
              </a:rPr>
              <a:t>aq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l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33" y="1676400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reaction is first order in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, the rate constant for the consumption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at 20 °C is 1.8×10</a:t>
            </a:r>
            <a:r>
              <a:rPr lang="en-US" sz="2600" baseline="30000" dirty="0">
                <a:solidFill>
                  <a:schemeClr val="accent4"/>
                </a:solidFill>
              </a:rPr>
              <a:t>-5</a:t>
            </a:r>
            <a:r>
              <a:rPr lang="en-US" sz="2600" dirty="0">
                <a:solidFill>
                  <a:schemeClr val="accent4"/>
                </a:solidFill>
              </a:rPr>
              <a:t> s</a:t>
            </a:r>
            <a:r>
              <a:rPr lang="en-US" sz="2600" baseline="30000" dirty="0">
                <a:solidFill>
                  <a:schemeClr val="accent4"/>
                </a:solidFill>
              </a:rPr>
              <a:t>-1</a:t>
            </a:r>
            <a:r>
              <a:rPr lang="en-US" sz="2600" dirty="0">
                <a:solidFill>
                  <a:schemeClr val="accent4"/>
                </a:solidFill>
              </a:rPr>
              <a:t>, and the initial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is 0.30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933" y="3012757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(a) What is the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after 4.00 h?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3581400"/>
            <a:ext cx="8898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Need to use our integrated rate equation as it relates concentration and time.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2200" y="3962400"/>
            <a:ext cx="25146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units for k are in s</a:t>
            </a:r>
            <a:r>
              <a:rPr lang="en-US" i="1" baseline="30000" dirty="0">
                <a:solidFill>
                  <a:srgbClr val="FF0000"/>
                </a:solidFill>
              </a:rPr>
              <a:t>-1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3600" y="4495800"/>
            <a:ext cx="35814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units for t need to be in s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661262"/>
              </p:ext>
            </p:extLst>
          </p:nvPr>
        </p:nvGraphicFramePr>
        <p:xfrm>
          <a:off x="4724400" y="4024947"/>
          <a:ext cx="44100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" name="Equation" r:id="rId4" imgW="2234880" imgH="393480" progId="Equation.3">
                  <p:embed/>
                </p:oleObj>
              </mc:Choice>
              <mc:Fallback>
                <p:oleObj name="Equation" r:id="rId4" imgW="223488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4400" y="4024947"/>
                        <a:ext cx="441007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503852"/>
              </p:ext>
            </p:extLst>
          </p:nvPr>
        </p:nvGraphicFramePr>
        <p:xfrm>
          <a:off x="196854" y="5210492"/>
          <a:ext cx="49879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Equation" r:id="rId6" imgW="2527200" imgH="431640" progId="Equation.3">
                  <p:embed/>
                </p:oleObj>
              </mc:Choice>
              <mc:Fallback>
                <p:oleObj name="Equation" r:id="rId6" imgW="2527200" imgH="4316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854" y="5210492"/>
                        <a:ext cx="4987925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59267" y="4876800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Plug-in values.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851741"/>
              </p:ext>
            </p:extLst>
          </p:nvPr>
        </p:nvGraphicFramePr>
        <p:xfrm>
          <a:off x="5184779" y="5410200"/>
          <a:ext cx="11779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" name="Equation" r:id="rId8" imgW="596880" imgH="177480" progId="Equation.3">
                  <p:embed/>
                </p:oleObj>
              </mc:Choice>
              <mc:Fallback>
                <p:oleObj name="Equation" r:id="rId8" imgW="596880" imgH="177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4779" y="5410200"/>
                        <a:ext cx="1177925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9266" y="5966578"/>
            <a:ext cx="3293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Using a property of logs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4529"/>
              </p:ext>
            </p:extLst>
          </p:nvPr>
        </p:nvGraphicFramePr>
        <p:xfrm>
          <a:off x="206379" y="6383560"/>
          <a:ext cx="33845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" name="Equation" r:id="rId10" imgW="1714320" imgH="215640" progId="Equation.3">
                  <p:embed/>
                </p:oleObj>
              </mc:Choice>
              <mc:Fallback>
                <p:oleObj name="Equation" r:id="rId10" imgW="1714320" imgH="215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6379" y="6383560"/>
                        <a:ext cx="33845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362232"/>
              </p:ext>
            </p:extLst>
          </p:nvPr>
        </p:nvGraphicFramePr>
        <p:xfrm>
          <a:off x="4903788" y="6270625"/>
          <a:ext cx="30607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" name="Equation" r:id="rId12" imgW="1549080" imgH="228600" progId="Equation.3">
                  <p:embed/>
                </p:oleObj>
              </mc:Choice>
              <mc:Fallback>
                <p:oleObj name="Equation" r:id="rId12" imgW="1549080" imgH="2286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03788" y="6270625"/>
                        <a:ext cx="306070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829"/>
              </p:ext>
            </p:extLst>
          </p:nvPr>
        </p:nvGraphicFramePr>
        <p:xfrm>
          <a:off x="4705350" y="5835650"/>
          <a:ext cx="23050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" name="Equation" r:id="rId14" imgW="1168200" imgH="215640" progId="Equation.3">
                  <p:embed/>
                </p:oleObj>
              </mc:Choice>
              <mc:Fallback>
                <p:oleObj name="Equation" r:id="rId14" imgW="1168200" imgH="21564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05350" y="5835650"/>
                        <a:ext cx="23050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 bwMode="auto">
          <a:xfrm>
            <a:off x="6854825" y="6269988"/>
            <a:ext cx="1146175" cy="4524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377404"/>
              </p:ext>
            </p:extLst>
          </p:nvPr>
        </p:nvGraphicFramePr>
        <p:xfrm>
          <a:off x="-11113" y="3962400"/>
          <a:ext cx="2297113" cy="95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" name="Equation" r:id="rId16" imgW="1066680" imgH="444240" progId="Equation.3">
                  <p:embed/>
                </p:oleObj>
              </mc:Choice>
              <mc:Fallback>
                <p:oleObj name="Equation" r:id="rId16" imgW="1066680" imgH="44424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11113" y="3962400"/>
                        <a:ext cx="2297113" cy="957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398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20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1981200"/>
            <a:ext cx="7772400" cy="685800"/>
          </a:xfrm>
        </p:spPr>
        <p:txBody>
          <a:bodyPr/>
          <a:lstStyle/>
          <a:p>
            <a:pPr algn="ctr" eaLnBrk="1" hangingPunct="1">
              <a:spcBef>
                <a:spcPct val="100000"/>
              </a:spcBef>
              <a:buFontTx/>
              <a:buNone/>
              <a:defRPr/>
            </a:pP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→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+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d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6200" y="1117937"/>
            <a:ext cx="89154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rates of consumption of reactants and formation of products based on stoichiometry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5600" y="2914935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4"/>
                </a:solidFill>
              </a:rPr>
              <a:t>molar reaction coefficients</a:t>
            </a:r>
          </a:p>
        </p:txBody>
      </p:sp>
      <p:cxnSp>
        <p:nvCxnSpPr>
          <p:cNvPr id="5" name="Straight Connector 4"/>
          <p:cNvCxnSpPr>
            <a:stCxn id="15" idx="1"/>
          </p:cNvCxnSpPr>
          <p:nvPr/>
        </p:nvCxnSpPr>
        <p:spPr bwMode="auto">
          <a:xfrm flipH="1" flipV="1">
            <a:off x="2057400" y="3130378"/>
            <a:ext cx="83820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2057400" y="2666999"/>
            <a:ext cx="0" cy="4633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3581400" y="2653045"/>
            <a:ext cx="0" cy="3507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5325533" y="2653045"/>
            <a:ext cx="0" cy="3507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324600" y="3116424"/>
            <a:ext cx="304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6629400" y="2653045"/>
            <a:ext cx="0" cy="4633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76200" y="3364170"/>
            <a:ext cx="41148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Reaction 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3153" y="326469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∆t = change in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3133" y="3608971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∆[  ] = change in molar concentration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5B76C-7E6D-254C-A7F4-22EFE142FA41}"/>
              </a:ext>
            </a:extLst>
          </p:cNvPr>
          <p:cNvSpPr txBox="1"/>
          <p:nvPr/>
        </p:nvSpPr>
        <p:spPr>
          <a:xfrm>
            <a:off x="152400" y="4023035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reported rate can’t depend on which change we measure</a:t>
            </a:r>
          </a:p>
          <a:p>
            <a:endParaRPr lang="en-US" sz="2400" dirty="0"/>
          </a:p>
          <a:p>
            <a:r>
              <a:rPr lang="en-US" sz="2400" dirty="0"/>
              <a:t>Must have a method of expressing a change in product to as change in reactant, etc.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Rates are expressed as positive numbers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390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uild="p"/>
      <p:bldP spid="15" grpId="0"/>
      <p:bldP spid="30" grpId="0"/>
      <p:bldP spid="31" grpId="0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Integrated Rate Law, First Order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985842" y="1066800"/>
            <a:ext cx="642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 err="1">
                <a:solidFill>
                  <a:schemeClr val="accent4"/>
                </a:solidFill>
              </a:rPr>
              <a:t>aq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l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33" y="1676400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reaction is first order in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, the rate constant for the consumption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at 20 °C is 1.8×10</a:t>
            </a:r>
            <a:r>
              <a:rPr lang="en-US" sz="2600" baseline="30000" dirty="0">
                <a:solidFill>
                  <a:schemeClr val="accent4"/>
                </a:solidFill>
              </a:rPr>
              <a:t>-5</a:t>
            </a:r>
            <a:r>
              <a:rPr lang="en-US" sz="2600" dirty="0">
                <a:solidFill>
                  <a:schemeClr val="accent4"/>
                </a:solidFill>
              </a:rPr>
              <a:t> s</a:t>
            </a:r>
            <a:r>
              <a:rPr lang="en-US" sz="2600" baseline="30000" dirty="0">
                <a:solidFill>
                  <a:schemeClr val="accent4"/>
                </a:solidFill>
              </a:rPr>
              <a:t>-1</a:t>
            </a:r>
            <a:r>
              <a:rPr lang="en-US" sz="2600" dirty="0">
                <a:solidFill>
                  <a:schemeClr val="accent4"/>
                </a:solidFill>
              </a:rPr>
              <a:t>, and the initial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is 0.30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81953"/>
              </p:ext>
            </p:extLst>
          </p:nvPr>
        </p:nvGraphicFramePr>
        <p:xfrm>
          <a:off x="325438" y="4152900"/>
          <a:ext cx="21050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4" name="Equation" r:id="rId4" imgW="1066680" imgH="444240" progId="Equation.3">
                  <p:embed/>
                </p:oleObj>
              </mc:Choice>
              <mc:Fallback>
                <p:oleObj name="Equation" r:id="rId4" imgW="1066680" imgH="4442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5438" y="4152900"/>
                        <a:ext cx="21050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6200" y="3821668"/>
            <a:ext cx="8898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Need to use our integrated rate equation as it relates concentration and time.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267" y="5040868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Solve for 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2906675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indent="-744538"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(b) How long will it take for the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concentration to drop to 0.12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?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54727"/>
              </p:ext>
            </p:extLst>
          </p:nvPr>
        </p:nvGraphicFramePr>
        <p:xfrm>
          <a:off x="352425" y="5486400"/>
          <a:ext cx="207803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5" name="Equation" r:id="rId6" imgW="1054080" imgH="672840" progId="Equation.3">
                  <p:embed/>
                </p:oleObj>
              </mc:Choice>
              <mc:Fallback>
                <p:oleObj name="Equation" r:id="rId6" imgW="1054080" imgH="67284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425" y="5486400"/>
                        <a:ext cx="2078038" cy="1331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18852"/>
              </p:ext>
            </p:extLst>
          </p:nvPr>
        </p:nvGraphicFramePr>
        <p:xfrm>
          <a:off x="4525433" y="4176712"/>
          <a:ext cx="25050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6" name="Equation" r:id="rId8" imgW="1269720" imgH="507960" progId="Equation.3">
                  <p:embed/>
                </p:oleObj>
              </mc:Choice>
              <mc:Fallback>
                <p:oleObj name="Equation" r:id="rId8" imgW="1269720" imgH="50796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25433" y="4176712"/>
                        <a:ext cx="2505075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4343400" y="5193268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Plug-in values.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846728"/>
              </p:ext>
            </p:extLst>
          </p:nvPr>
        </p:nvGraphicFramePr>
        <p:xfrm>
          <a:off x="4580996" y="5426354"/>
          <a:ext cx="33321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7" name="Equation" r:id="rId10" imgW="1688760" imgH="431640" progId="Equation.3">
                  <p:embed/>
                </p:oleObj>
              </mc:Choice>
              <mc:Fallback>
                <p:oleObj name="Equation" r:id="rId10" imgW="1688760" imgH="43164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80996" y="5426354"/>
                        <a:ext cx="3332162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906103"/>
              </p:ext>
            </p:extLst>
          </p:nvPr>
        </p:nvGraphicFramePr>
        <p:xfrm>
          <a:off x="4627033" y="6340327"/>
          <a:ext cx="16033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8" name="Equation" r:id="rId12" imgW="812520" imgH="203040" progId="Equation.3">
                  <p:embed/>
                </p:oleObj>
              </mc:Choice>
              <mc:Fallback>
                <p:oleObj name="Equation" r:id="rId12" imgW="812520" imgH="20304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27033" y="6340327"/>
                        <a:ext cx="16033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4419599" y="6325611"/>
            <a:ext cx="2754577" cy="4778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422792"/>
              </p:ext>
            </p:extLst>
          </p:nvPr>
        </p:nvGraphicFramePr>
        <p:xfrm>
          <a:off x="6247077" y="6376691"/>
          <a:ext cx="9271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Equation" r:id="rId14" imgW="469800" imgH="164880" progId="Equation.3">
                  <p:embed/>
                </p:oleObj>
              </mc:Choice>
              <mc:Fallback>
                <p:oleObj name="Equation" r:id="rId14" imgW="469800" imgH="1648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47077" y="6376691"/>
                        <a:ext cx="9271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059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30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Integrated Rate Law, First Order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985842" y="1066800"/>
            <a:ext cx="642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 err="1">
                <a:solidFill>
                  <a:schemeClr val="accent4"/>
                </a:solidFill>
              </a:rPr>
              <a:t>aq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l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33" y="1755338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The reaction is first order in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, the rate constant for the consumption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at 20 °C is 1.8×10</a:t>
            </a:r>
            <a:r>
              <a:rPr lang="en-US" sz="2600" baseline="30000" dirty="0">
                <a:solidFill>
                  <a:schemeClr val="accent4"/>
                </a:solidFill>
              </a:rPr>
              <a:t>-5</a:t>
            </a:r>
            <a:r>
              <a:rPr lang="en-US" sz="2600" dirty="0">
                <a:solidFill>
                  <a:schemeClr val="accent4"/>
                </a:solidFill>
              </a:rPr>
              <a:t> s</a:t>
            </a:r>
            <a:r>
              <a:rPr lang="en-US" sz="2600" baseline="30000" dirty="0">
                <a:solidFill>
                  <a:schemeClr val="accent4"/>
                </a:solidFill>
              </a:rPr>
              <a:t>-1</a:t>
            </a:r>
            <a:r>
              <a:rPr lang="en-US" sz="2600" dirty="0">
                <a:solidFill>
                  <a:schemeClr val="accent4"/>
                </a:solidFill>
              </a:rPr>
              <a:t>, and the initial concentration of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is 0.30 </a:t>
            </a:r>
            <a:r>
              <a:rPr lang="en-US" sz="2600" i="1" dirty="0">
                <a:solidFill>
                  <a:schemeClr val="accent4"/>
                </a:solidFill>
              </a:rPr>
              <a:t>M</a:t>
            </a:r>
            <a:r>
              <a:rPr lang="en-US" sz="26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3656877"/>
            <a:ext cx="8898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Need to use our integrated rate equation as it relates concentration and time.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2892"/>
              </p:ext>
            </p:extLst>
          </p:nvPr>
        </p:nvGraphicFramePr>
        <p:xfrm>
          <a:off x="381000" y="4111697"/>
          <a:ext cx="25050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3" name="Equation" r:id="rId4" imgW="1269720" imgH="507960" progId="Equation.3">
                  <p:embed/>
                </p:oleObj>
              </mc:Choice>
              <mc:Fallback>
                <p:oleObj name="Equation" r:id="rId4" imgW="1269720" imgH="50796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4111697"/>
                        <a:ext cx="2505075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3259665" y="4146883"/>
            <a:ext cx="568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Recognize: 90% decomposition = 10% remains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949842" y="5683762"/>
            <a:ext cx="2212958" cy="4778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933" y="3104346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sz="2600" dirty="0">
                <a:solidFill>
                  <a:schemeClr val="accent4"/>
                </a:solidFill>
              </a:rPr>
              <a:t>(c) How long will it take for 90% of the H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to decompose?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66698"/>
              </p:ext>
            </p:extLst>
          </p:nvPr>
        </p:nvGraphicFramePr>
        <p:xfrm>
          <a:off x="4419600" y="4562984"/>
          <a:ext cx="28321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Equation" r:id="rId6" imgW="1434960" imgH="228600" progId="Equation.3">
                  <p:embed/>
                </p:oleObj>
              </mc:Choice>
              <mc:Fallback>
                <p:oleObj name="Equation" r:id="rId6" imgW="1434960" imgH="2286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9600" y="4562984"/>
                        <a:ext cx="28321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52400" y="5116585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Plug-in values.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008369"/>
              </p:ext>
            </p:extLst>
          </p:nvPr>
        </p:nvGraphicFramePr>
        <p:xfrm>
          <a:off x="304800" y="5424488"/>
          <a:ext cx="44354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Equation" r:id="rId8" imgW="2247840" imgH="507960" progId="Equation.3">
                  <p:embed/>
                </p:oleObj>
              </mc:Choice>
              <mc:Fallback>
                <p:oleObj name="Equation" r:id="rId8" imgW="2247840" imgH="50796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5424488"/>
                        <a:ext cx="44354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 flipH="1">
            <a:off x="3581400" y="5562600"/>
            <a:ext cx="944033" cy="3126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3226338" y="5995481"/>
            <a:ext cx="944033" cy="3126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721145"/>
              </p:ext>
            </p:extLst>
          </p:nvPr>
        </p:nvGraphicFramePr>
        <p:xfrm>
          <a:off x="4730765" y="5683762"/>
          <a:ext cx="14287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Equation" r:id="rId10" imgW="723600" imgH="203040" progId="Equation.3">
                  <p:embed/>
                </p:oleObj>
              </mc:Choice>
              <mc:Fallback>
                <p:oleObj name="Equation" r:id="rId10" imgW="723600" imgH="2030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30765" y="5683762"/>
                        <a:ext cx="142875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42336"/>
              </p:ext>
            </p:extLst>
          </p:nvPr>
        </p:nvGraphicFramePr>
        <p:xfrm>
          <a:off x="6153185" y="5736915"/>
          <a:ext cx="9271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7" name="Equation" r:id="rId12" imgW="469800" imgH="177480" progId="Equation.3">
                  <p:embed/>
                </p:oleObj>
              </mc:Choice>
              <mc:Fallback>
                <p:oleObj name="Equation" r:id="rId12" imgW="469800" imgH="17748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3185" y="5736915"/>
                        <a:ext cx="927100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41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76868"/>
            <a:ext cx="8915400" cy="1991038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Half-Life (</a:t>
            </a:r>
            <a:r>
              <a:rPr lang="en-US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t</a:t>
            </a:r>
            <a:r>
              <a:rPr lang="en-US" b="1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1/2</a:t>
            </a: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):</a:t>
            </a:r>
          </a:p>
          <a:p>
            <a:pPr lvl="1" eaLnBrk="1" hangingPunct="1"/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The time in the course of a chemical reaction during which the concentration of a reactant decreases by half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Half-Life: First Order Reactions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43790"/>
              </p:ext>
            </p:extLst>
          </p:nvPr>
        </p:nvGraphicFramePr>
        <p:xfrm>
          <a:off x="895690" y="4108427"/>
          <a:ext cx="2151477" cy="112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Equation" r:id="rId4" imgW="825480" imgH="431640" progId="Equation.3">
                  <p:embed/>
                </p:oleObj>
              </mc:Choice>
              <mc:Fallback>
                <p:oleObj name="Equation" r:id="rId4" imgW="825480" imgH="4316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5690" y="4108427"/>
                        <a:ext cx="2151477" cy="112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206952" y="3382837"/>
            <a:ext cx="28907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Half-Life definition: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64211"/>
              </p:ext>
            </p:extLst>
          </p:nvPr>
        </p:nvGraphicFramePr>
        <p:xfrm>
          <a:off x="4332568" y="4032226"/>
          <a:ext cx="2639566" cy="58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Equation" r:id="rId6" imgW="965160" imgH="215640" progId="Equation.3">
                  <p:embed/>
                </p:oleObj>
              </mc:Choice>
              <mc:Fallback>
                <p:oleObj name="Equation" r:id="rId6" imgW="965160" imgH="215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2568" y="4032226"/>
                        <a:ext cx="2639566" cy="589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54303" y="3275096"/>
            <a:ext cx="302146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First Order Integrated Rate Law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5310693"/>
            <a:ext cx="25527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Substitute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402673"/>
              </p:ext>
            </p:extLst>
          </p:nvPr>
        </p:nvGraphicFramePr>
        <p:xfrm>
          <a:off x="840657" y="5641291"/>
          <a:ext cx="281305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Equation" r:id="rId8" imgW="1079280" imgH="431640" progId="Equation.3">
                  <p:embed/>
                </p:oleObj>
              </mc:Choice>
              <mc:Fallback>
                <p:oleObj name="Equation" r:id="rId8" imgW="1079280" imgH="431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657" y="5641291"/>
                        <a:ext cx="2813050" cy="112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/>
          <p:cNvCxnSpPr/>
          <p:nvPr/>
        </p:nvCxnSpPr>
        <p:spPr bwMode="auto">
          <a:xfrm flipH="1">
            <a:off x="1930703" y="5680025"/>
            <a:ext cx="609600" cy="4184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1577728" y="6251757"/>
            <a:ext cx="647700" cy="3845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650556"/>
              </p:ext>
            </p:extLst>
          </p:nvPr>
        </p:nvGraphicFramePr>
        <p:xfrm>
          <a:off x="4490732" y="5181600"/>
          <a:ext cx="19192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" name="Equation" r:id="rId10" imgW="736560" imgH="177480" progId="Equation.3">
                  <p:embed/>
                </p:oleObj>
              </mc:Choice>
              <mc:Fallback>
                <p:oleObj name="Equation" r:id="rId10" imgW="736560" imgH="1774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0732" y="5181600"/>
                        <a:ext cx="1919287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067711"/>
              </p:ext>
            </p:extLst>
          </p:nvPr>
        </p:nvGraphicFramePr>
        <p:xfrm>
          <a:off x="4941321" y="5714999"/>
          <a:ext cx="1916679" cy="1076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" name="Equation" r:id="rId12" imgW="1041400" imgH="584200" progId="Equation.3">
                  <p:embed/>
                </p:oleObj>
              </mc:Choice>
              <mc:Fallback>
                <p:oleObj name="Equation" r:id="rId12" imgW="1041400" imgH="5842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41321" y="5714999"/>
                        <a:ext cx="1916679" cy="1076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374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9" grpId="0" build="p"/>
      <p:bldP spid="11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7579" y="1079213"/>
            <a:ext cx="7551379" cy="5749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3" name="Oval 6"/>
          <p:cNvSpPr>
            <a:spLocks noChangeArrowheads="1"/>
          </p:cNvSpPr>
          <p:nvPr/>
        </p:nvSpPr>
        <p:spPr bwMode="auto">
          <a:xfrm>
            <a:off x="609600" y="5867400"/>
            <a:ext cx="1524000" cy="533400"/>
          </a:xfrm>
          <a:prstGeom prst="ellipse">
            <a:avLst/>
          </a:prstGeom>
          <a:noFill/>
          <a:ln w="25400">
            <a:solidFill>
              <a:srgbClr val="FF020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976" name="Rectangle 11"/>
          <p:cNvSpPr>
            <a:spLocks noChangeArrowheads="1"/>
          </p:cNvSpPr>
          <p:nvPr/>
        </p:nvSpPr>
        <p:spPr bwMode="auto">
          <a:xfrm>
            <a:off x="3581400" y="1219200"/>
            <a:ext cx="2286000" cy="12856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3977" name="Picture 10"/>
          <p:cNvPicPr>
            <a:picLocks noChangeAspect="1" noChangeArrowheads="1"/>
          </p:cNvPicPr>
          <p:nvPr/>
        </p:nvPicPr>
        <p:blipFill>
          <a:blip r:embed="rId4"/>
          <a:srcRect l="48051" t="2769" r="15584" b="75055"/>
          <a:stretch>
            <a:fillRect/>
          </a:stretch>
        </p:blipFill>
        <p:spPr bwMode="auto">
          <a:xfrm>
            <a:off x="4267200" y="1079213"/>
            <a:ext cx="4038600" cy="187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8" name="TextBox 5"/>
          <p:cNvSpPr txBox="1">
            <a:spLocks noChangeArrowheads="1"/>
          </p:cNvSpPr>
          <p:nvPr/>
        </p:nvSpPr>
        <p:spPr bwMode="auto">
          <a:xfrm>
            <a:off x="5943600" y="2982857"/>
            <a:ext cx="32004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ea typeface="ＭＳ Ｐゴシック" charset="-128"/>
              </a:rPr>
              <a:t>t</a:t>
            </a:r>
            <a:r>
              <a:rPr lang="en-US" sz="2200" b="1" baseline="-25000" dirty="0">
                <a:solidFill>
                  <a:srgbClr val="C00000"/>
                </a:solidFill>
                <a:ea typeface="ＭＳ Ｐゴシック" charset="-128"/>
              </a:rPr>
              <a:t>1/2</a:t>
            </a:r>
            <a:r>
              <a:rPr lang="en-US" sz="2200" b="1" dirty="0">
                <a:solidFill>
                  <a:srgbClr val="C00000"/>
                </a:solidFill>
                <a:ea typeface="ＭＳ Ｐゴシック" charset="-128"/>
              </a:rPr>
              <a:t> (1) = </a:t>
            </a:r>
            <a:r>
              <a:rPr lang="en-US" sz="2200" b="1" i="1" dirty="0">
                <a:solidFill>
                  <a:srgbClr val="C00000"/>
                </a:solidFill>
                <a:ea typeface="ＭＳ Ｐゴシック" charset="-128"/>
              </a:rPr>
              <a:t>t</a:t>
            </a:r>
            <a:r>
              <a:rPr lang="en-US" sz="2200" b="1" baseline="-25000" dirty="0">
                <a:solidFill>
                  <a:srgbClr val="C00000"/>
                </a:solidFill>
                <a:ea typeface="ＭＳ Ｐゴシック" charset="-128"/>
              </a:rPr>
              <a:t>1/2</a:t>
            </a:r>
            <a:r>
              <a:rPr lang="en-US" sz="2200" b="1" dirty="0">
                <a:solidFill>
                  <a:srgbClr val="C00000"/>
                </a:solidFill>
                <a:ea typeface="ＭＳ Ｐゴシック" charset="-128"/>
              </a:rPr>
              <a:t> (2) = </a:t>
            </a:r>
            <a:r>
              <a:rPr lang="en-US" sz="2200" b="1" i="1" dirty="0">
                <a:solidFill>
                  <a:srgbClr val="C00000"/>
                </a:solidFill>
                <a:ea typeface="ＭＳ Ｐゴシック" charset="-128"/>
              </a:rPr>
              <a:t>t</a:t>
            </a:r>
            <a:r>
              <a:rPr lang="en-US" sz="2200" b="1" baseline="-25000" dirty="0">
                <a:solidFill>
                  <a:srgbClr val="C00000"/>
                </a:solidFill>
                <a:ea typeface="ＭＳ Ｐゴシック" charset="-128"/>
              </a:rPr>
              <a:t>1/2</a:t>
            </a:r>
            <a:r>
              <a:rPr lang="en-US" sz="2200" b="1" dirty="0">
                <a:solidFill>
                  <a:srgbClr val="C00000"/>
                </a:solidFill>
                <a:ea typeface="ＭＳ Ｐゴシック" charset="-128"/>
              </a:rPr>
              <a:t> (3)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Half-Life: First Order Reactions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2057400" y="5867400"/>
            <a:ext cx="1524000" cy="533400"/>
          </a:xfrm>
          <a:prstGeom prst="ellipse">
            <a:avLst/>
          </a:prstGeom>
          <a:noFill/>
          <a:ln w="25400">
            <a:solidFill>
              <a:srgbClr val="FF020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505200" y="5867400"/>
            <a:ext cx="1524000" cy="533400"/>
          </a:xfrm>
          <a:prstGeom prst="ellipse">
            <a:avLst/>
          </a:prstGeom>
          <a:noFill/>
          <a:ln w="25400">
            <a:solidFill>
              <a:srgbClr val="FF020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14846" y="435319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8777" y="502920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5462369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3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780951"/>
              </p:ext>
            </p:extLst>
          </p:nvPr>
        </p:nvGraphicFramePr>
        <p:xfrm>
          <a:off x="7222314" y="5715000"/>
          <a:ext cx="1851929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Equation" r:id="rId5" imgW="1041400" imgH="584200" progId="Equation.3">
                  <p:embed/>
                </p:oleObj>
              </mc:Choice>
              <mc:Fallback>
                <p:oleObj name="Equation" r:id="rId5" imgW="1041400" imgH="584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22314" y="5715000"/>
                        <a:ext cx="1851929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7192877" y="5108957"/>
            <a:ext cx="1925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Independent of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767358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animBg="1"/>
      <p:bldP spid="83978" grpId="0"/>
      <p:bldP spid="14" grpId="0" animBg="1"/>
      <p:bldP spid="15" grpId="0" animBg="1"/>
      <p:bldP spid="3" grpId="0"/>
      <p:bldP spid="17" grpId="0"/>
      <p:bldP spid="18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9689"/>
          </a:xfrm>
        </p:spPr>
        <p:txBody>
          <a:bodyPr/>
          <a:lstStyle/>
          <a:p>
            <a:r>
              <a:rPr lang="en-US" dirty="0"/>
              <a:t>Chemical Kinetics Research (Dolson lab)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1627B2-0647-48C7-A812-5843CA9C59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17" y="731130"/>
            <a:ext cx="897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Joel Schmitz (MS’17) and Clément Blanchard (IUT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Lannion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France)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076" y="1100462"/>
            <a:ext cx="861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Experimental determination of the rate coefficients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nitrosyl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bromide formation (of atmospheric interest).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3389" y="2446421"/>
            <a:ext cx="3930316" cy="66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983832" y="1423627"/>
          <a:ext cx="3527342" cy="56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3" imgW="2222280" imgH="355320" progId="Equation.DSMT4">
                  <p:embed/>
                </p:oleObj>
              </mc:Choice>
              <mc:Fallback>
                <p:oleObj name="Equation" r:id="rId3" imgW="2222280" imgH="35532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3832" y="1423627"/>
                        <a:ext cx="3527342" cy="56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6137" y="1988002"/>
            <a:ext cx="8472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Relaxation kinetics method:  A system at equilibrium is perturbed by expansion into a larger volume (reduces partial pressures) or by photolysis (converts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into NO and Br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).  Rate coefficients are determined from the rate of approach to a new equilibrium state (volume expansion) or from the rate of return to the original equilibrium (photolysis perturbation).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LeChatlier’s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principle applies.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57200" y="3570587"/>
            <a:ext cx="4008120" cy="3009900"/>
            <a:chOff x="457200" y="3570587"/>
            <a:chExt cx="4008120" cy="3009900"/>
          </a:xfrm>
        </p:grpSpPr>
        <p:pic>
          <p:nvPicPr>
            <p:cNvPr id="14" name="Image 57" descr="IMG_246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70587"/>
              <a:ext cx="4008120" cy="30099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585538" y="4764506"/>
              <a:ext cx="577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92380" y="5221343"/>
              <a:ext cx="52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Br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937" y="3638758"/>
              <a:ext cx="2133600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0.5 L reaction flask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1369" y="4003988"/>
              <a:ext cx="2133600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 L expansion flask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9386" y="6125466"/>
              <a:ext cx="1895375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pressure gauges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1419726" y="4325421"/>
              <a:ext cx="80211" cy="1858811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H="1">
              <a:off x="2685850" y="4000121"/>
              <a:ext cx="169646" cy="185110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1319464" y="5851223"/>
              <a:ext cx="1189922" cy="63947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H="1" flipV="1">
              <a:off x="2491941" y="5493261"/>
              <a:ext cx="193909" cy="632205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H="1" flipV="1">
              <a:off x="1850959" y="5222123"/>
              <a:ext cx="689308" cy="90334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2" name="Image 79" descr="C:\Users\Dudley\Documents\§§  LLEESS  CCOOUURRSS  §§\USA laboratoire\Photo des courbes analysées\BrNO formation figure 6-6-17.TI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28" y="3570587"/>
            <a:ext cx="3986464" cy="300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761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9689"/>
          </a:xfrm>
        </p:spPr>
        <p:txBody>
          <a:bodyPr/>
          <a:lstStyle/>
          <a:p>
            <a:r>
              <a:rPr lang="en-US" dirty="0"/>
              <a:t>Chemical Kinetics Research (Dolson lab)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1627B2-0647-48C7-A812-5843CA9C592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917" y="731130"/>
            <a:ext cx="897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Joel Schmitz (MS’17) and Clement Blanchard (IUT </a:t>
            </a:r>
            <a:r>
              <a:rPr lang="en-US" dirty="0" err="1"/>
              <a:t>Lannion</a:t>
            </a:r>
            <a:r>
              <a:rPr lang="en-US" dirty="0"/>
              <a:t>, France)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076" y="1100462"/>
            <a:ext cx="8614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type of reaction studied (formation, expansion or photolysis) we have derived the mathematical integrated rate law, and plotted its left hand side (LHS) on the y-axis vs. time on the x-axis, and find </a:t>
            </a:r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 from the slope.  </a:t>
            </a:r>
            <a:r>
              <a:rPr lang="en-US" dirty="0" err="1"/>
              <a:t>k</a:t>
            </a:r>
            <a:r>
              <a:rPr lang="en-US" baseline="-25000" dirty="0" err="1"/>
              <a:t>r</a:t>
            </a:r>
            <a:r>
              <a:rPr lang="en-US" dirty="0"/>
              <a:t> = </a:t>
            </a:r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/</a:t>
            </a:r>
            <a:r>
              <a:rPr lang="en-US" dirty="0" err="1"/>
              <a:t>K</a:t>
            </a:r>
            <a:r>
              <a:rPr lang="en-US" baseline="-25000" dirty="0" err="1"/>
              <a:t>eq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3389" y="2446421"/>
            <a:ext cx="3930316" cy="66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14" y="4387516"/>
            <a:ext cx="2872039" cy="2199022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14" y="2037531"/>
            <a:ext cx="2872039" cy="219758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7376" y="2037531"/>
            <a:ext cx="2886329" cy="2197586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7376" y="4387516"/>
            <a:ext cx="2886329" cy="2199022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9228" y="2037531"/>
            <a:ext cx="2908388" cy="2197585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9228" y="4387516"/>
            <a:ext cx="2908388" cy="2199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8274" y="2646947"/>
            <a:ext cx="1363579" cy="1235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759" y="205731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formation reaction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16967" y="2119317"/>
            <a:ext cx="256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expansion perturbation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77263" y="2214054"/>
            <a:ext cx="256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photolysis perturbation</a:t>
            </a:r>
          </a:p>
        </p:txBody>
      </p:sp>
    </p:spTree>
    <p:extLst>
      <p:ext uri="{BB962C8B-B14F-4D97-AF65-F5344CB8AC3E}">
        <p14:creationId xmlns:p14="http://schemas.microsoft.com/office/powerpoint/2010/main" val="2318485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42317"/>
            <a:ext cx="9144000" cy="600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1419676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066800"/>
            <a:ext cx="9135533" cy="838200"/>
          </a:xfrm>
        </p:spPr>
        <p:txBody>
          <a:bodyPr/>
          <a:lstStyle/>
          <a:p>
            <a:pPr marL="0" indent="4763" algn="l"/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Indicate which of the following plots would be obtained for a first-order reaction.</a:t>
            </a:r>
            <a:endParaRPr lang="en-US" sz="26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138237" y="4262437"/>
            <a:ext cx="2209800" cy="21336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z="2200" dirty="0">
                <a:solidFill>
                  <a:srgbClr val="000000"/>
                </a:solidFill>
                <a:latin typeface="Arial"/>
                <a:ea typeface="MS PGothic" charset="0"/>
                <a:cs typeface="Arial"/>
              </a:rPr>
              <a:t> 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z="2200" dirty="0">
                <a:solidFill>
                  <a:srgbClr val="000000"/>
                </a:solidFill>
                <a:latin typeface="Arial"/>
                <a:ea typeface="MS PGothic" charset="0"/>
                <a:cs typeface="Arial"/>
              </a:rPr>
              <a:t> 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z="2200" dirty="0">
                <a:solidFill>
                  <a:srgbClr val="000000"/>
                </a:solidFill>
                <a:latin typeface="Arial"/>
                <a:ea typeface="MS PGothic" charset="0"/>
                <a:cs typeface="Arial"/>
              </a:rPr>
              <a:t> 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z="2200" dirty="0">
                <a:solidFill>
                  <a:srgbClr val="000000"/>
                </a:solidFill>
                <a:latin typeface="Arial"/>
                <a:ea typeface="MS PGothic" charset="0"/>
                <a:cs typeface="Arial"/>
              </a:rPr>
              <a:t> 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z="2200" dirty="0">
                <a:solidFill>
                  <a:srgbClr val="000000"/>
                </a:solidFill>
                <a:latin typeface="Arial"/>
                <a:ea typeface="MS PGothic" charset="0"/>
                <a:cs typeface="Arial"/>
              </a:rPr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Integrated Rate Laws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15066"/>
            <a:ext cx="245717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2437"/>
            <a:ext cx="2509837" cy="214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669" y="2039633"/>
            <a:ext cx="2526242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56" y="4115329"/>
            <a:ext cx="2681944" cy="2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1863506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835" y="4115329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8037" y="190663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6504" y="41036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49583" y="2225695"/>
            <a:ext cx="1447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E.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</a:rPr>
              <a:t>none of these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00836" y="4103649"/>
            <a:ext cx="2816838" cy="21447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380177"/>
              </p:ext>
            </p:extLst>
          </p:nvPr>
        </p:nvGraphicFramePr>
        <p:xfrm>
          <a:off x="5780036" y="1608724"/>
          <a:ext cx="3186059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10" imgW="1218960" imgH="215640" progId="Equation.3">
                  <p:embed/>
                </p:oleObj>
              </mc:Choice>
              <mc:Fallback>
                <p:oleObj name="Equation" r:id="rId10" imgW="1218960" imgH="2156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80036" y="1608724"/>
                        <a:ext cx="3186059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PStartPoll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1" name="TPChart" hidden="1" title="Results Chart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95" y="2383976"/>
            <a:ext cx="4572000" cy="5143500"/>
          </a:xfrm>
          <a:prstGeom prst="rect">
            <a:avLst/>
          </a:prstGeom>
        </p:spPr>
      </p:pic>
      <p:sp>
        <p:nvSpPr>
          <p:cNvPr id="4" name="TPPolling">
            <a:extLst>
              <a:ext uri="{FF2B5EF4-FFF2-40B4-BE49-F238E27FC236}">
                <a16:creationId xmlns:a16="http://schemas.microsoft.com/office/drawing/2014/main" id="{00AA7800-FFA4-47DE-94AC-D0ED6232FB81}"/>
              </a:ext>
            </a:extLst>
          </p:cNvPr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80872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3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07535"/>
            <a:ext cx="9144000" cy="127846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700" dirty="0">
                <a:solidFill>
                  <a:schemeClr val="accent4"/>
                </a:solidFill>
                <a:latin typeface="Arial" charset="0"/>
                <a:cs typeface="Arial" charset="0"/>
              </a:rPr>
              <a:t>The radioactive isotope </a:t>
            </a:r>
            <a:r>
              <a:rPr lang="en-US" sz="27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32</a:t>
            </a:r>
            <a:r>
              <a:rPr lang="en-US" sz="2700" dirty="0">
                <a:solidFill>
                  <a:schemeClr val="accent4"/>
                </a:solidFill>
                <a:latin typeface="Arial" charset="0"/>
                <a:cs typeface="Arial" charset="0"/>
              </a:rPr>
              <a:t>P decays by first-order kinetics and has a half-life of 14.3 days. How long does it take for 95.0% of a sample of </a:t>
            </a:r>
            <a:r>
              <a:rPr lang="en-US" sz="2700" baseline="30000" dirty="0">
                <a:solidFill>
                  <a:schemeClr val="accent4"/>
                </a:solidFill>
                <a:latin typeface="Arial" charset="0"/>
                <a:cs typeface="Arial" charset="0"/>
              </a:rPr>
              <a:t>32</a:t>
            </a:r>
            <a:r>
              <a:rPr lang="en-US" sz="2700" dirty="0">
                <a:solidFill>
                  <a:schemeClr val="accent4"/>
                </a:solidFill>
                <a:latin typeface="Arial" charset="0"/>
                <a:cs typeface="Arial" charset="0"/>
              </a:rPr>
              <a:t>P to decay?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First Order Kinetics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4124"/>
              </p:ext>
            </p:extLst>
          </p:nvPr>
        </p:nvGraphicFramePr>
        <p:xfrm>
          <a:off x="273049" y="2949265"/>
          <a:ext cx="2081363" cy="96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8" name="Equation" r:id="rId4" imgW="990360" imgH="457200" progId="Equation.3">
                  <p:embed/>
                </p:oleObj>
              </mc:Choice>
              <mc:Fallback>
                <p:oleObj name="Equation" r:id="rId4" imgW="99036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049" y="2949265"/>
                        <a:ext cx="2081363" cy="96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01600" y="22860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baseline="30000" dirty="0">
                <a:solidFill>
                  <a:srgbClr val="005BA9"/>
                </a:solidFill>
              </a:rPr>
              <a:t>32</a:t>
            </a:r>
            <a:r>
              <a:rPr lang="en-US" sz="2000" i="1" dirty="0">
                <a:solidFill>
                  <a:srgbClr val="005BA9"/>
                </a:solidFill>
              </a:rPr>
              <a:t>P decays via first order kinetics, so: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" y="3886885"/>
            <a:ext cx="1490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Half-Life definition: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67409"/>
              </p:ext>
            </p:extLst>
          </p:nvPr>
        </p:nvGraphicFramePr>
        <p:xfrm>
          <a:off x="1368424" y="3999720"/>
          <a:ext cx="2400596" cy="447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9" name="Equation" r:id="rId6" imgW="1295280" imgH="241200" progId="Equation.3">
                  <p:embed/>
                </p:oleObj>
              </mc:Choice>
              <mc:Fallback>
                <p:oleObj name="Equation" r:id="rId6" imgW="1295280" imgH="241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8424" y="3999720"/>
                        <a:ext cx="2400596" cy="447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65185"/>
              </p:ext>
            </p:extLst>
          </p:nvPr>
        </p:nvGraphicFramePr>
        <p:xfrm>
          <a:off x="273049" y="4587530"/>
          <a:ext cx="2749551" cy="1013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0" name="Equation" r:id="rId8" imgW="1307880" imgH="482400" progId="Equation.3">
                  <p:embed/>
                </p:oleObj>
              </mc:Choice>
              <mc:Fallback>
                <p:oleObj name="Equation" r:id="rId8" imgW="1307880" imgH="4824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3049" y="4587530"/>
                        <a:ext cx="2749551" cy="1013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 bwMode="auto">
          <a:xfrm flipH="1">
            <a:off x="1343024" y="4614692"/>
            <a:ext cx="609600" cy="4184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1094825" y="5124974"/>
            <a:ext cx="647700" cy="3845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92582" y="5700489"/>
            <a:ext cx="1860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Solve for k: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0974"/>
              </p:ext>
            </p:extLst>
          </p:nvPr>
        </p:nvGraphicFramePr>
        <p:xfrm>
          <a:off x="159263" y="6047133"/>
          <a:ext cx="1398937" cy="63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1" name="Equation" r:id="rId10" imgW="863280" imgH="393480" progId="Equation.3">
                  <p:embed/>
                </p:oleObj>
              </mc:Choice>
              <mc:Fallback>
                <p:oleObj name="Equation" r:id="rId10" imgW="86328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9263" y="6047133"/>
                        <a:ext cx="1398937" cy="637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275891"/>
              </p:ext>
            </p:extLst>
          </p:nvPr>
        </p:nvGraphicFramePr>
        <p:xfrm>
          <a:off x="1558200" y="6026326"/>
          <a:ext cx="2015792" cy="67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2" name="Equation" r:id="rId12" imgW="1244520" imgH="419040" progId="Equation.3">
                  <p:embed/>
                </p:oleObj>
              </mc:Choice>
              <mc:Fallback>
                <p:oleObj name="Equation" r:id="rId12" imgW="1244520" imgH="419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58200" y="6026326"/>
                        <a:ext cx="2015792" cy="679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75854"/>
              </p:ext>
            </p:extLst>
          </p:nvPr>
        </p:nvGraphicFramePr>
        <p:xfrm>
          <a:off x="3529013" y="6145213"/>
          <a:ext cx="15414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3" name="Equation" r:id="rId14" imgW="952200" imgH="228600" progId="Equation.3">
                  <p:embed/>
                </p:oleObj>
              </mc:Choice>
              <mc:Fallback>
                <p:oleObj name="Equation" r:id="rId14" imgW="9522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29013" y="6145213"/>
                        <a:ext cx="1541462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504267" y="2268868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Now can calculate time for 95% decay: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10821"/>
              </p:ext>
            </p:extLst>
          </p:nvPr>
        </p:nvGraphicFramePr>
        <p:xfrm>
          <a:off x="5715000" y="3886201"/>
          <a:ext cx="2612231" cy="4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4" name="Equation" r:id="rId16" imgW="1333440" imgH="241200" progId="Equation.3">
                  <p:embed/>
                </p:oleObj>
              </mc:Choice>
              <mc:Fallback>
                <p:oleObj name="Equation" r:id="rId16" imgW="1333440" imgH="241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715000" y="3886201"/>
                        <a:ext cx="2612231" cy="4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495800" y="3516868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Remember: 95% decay = 5% remains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261311"/>
              </p:ext>
            </p:extLst>
          </p:nvPr>
        </p:nvGraphicFramePr>
        <p:xfrm>
          <a:off x="5638800" y="2590800"/>
          <a:ext cx="21875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5" name="Equation" r:id="rId18" imgW="1041120" imgH="457200" progId="Equation.3">
                  <p:embed/>
                </p:oleObj>
              </mc:Choice>
              <mc:Fallback>
                <p:oleObj name="Equation" r:id="rId18" imgW="1041120" imgH="4572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38800" y="2590800"/>
                        <a:ext cx="21875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061479"/>
              </p:ext>
            </p:extLst>
          </p:nvPr>
        </p:nvGraphicFramePr>
        <p:xfrm>
          <a:off x="4815417" y="4763214"/>
          <a:ext cx="4102100" cy="900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6" name="Equation" r:id="rId20" imgW="2197080" imgH="482400" progId="Equation.3">
                  <p:embed/>
                </p:oleObj>
              </mc:Choice>
              <mc:Fallback>
                <p:oleObj name="Equation" r:id="rId20" imgW="2197080" imgH="4824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815417" y="4763214"/>
                        <a:ext cx="4102100" cy="900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 bwMode="auto">
          <a:xfrm flipH="1">
            <a:off x="5867400" y="4795148"/>
            <a:ext cx="609600" cy="4184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5638800" y="5207555"/>
            <a:ext cx="647700" cy="3845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4504267" y="4445982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Substitute and solve for t: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51009"/>
              </p:ext>
            </p:extLst>
          </p:nvPr>
        </p:nvGraphicFramePr>
        <p:xfrm>
          <a:off x="6553200" y="5765800"/>
          <a:ext cx="151765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" name="Equation" r:id="rId22" imgW="812520" imgH="203040" progId="Equation.3">
                  <p:embed/>
                </p:oleObj>
              </mc:Choice>
              <mc:Fallback>
                <p:oleObj name="Equation" r:id="rId22" imgW="812520" imgH="20304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553200" y="5765800"/>
                        <a:ext cx="1517650" cy="37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 bwMode="auto">
          <a:xfrm>
            <a:off x="6485466" y="5693982"/>
            <a:ext cx="1667933" cy="4778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18717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8" grpId="0"/>
      <p:bldP spid="21" grpId="0"/>
      <p:bldP spid="27" grpId="0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PChart" hidden="1" title="Results Chart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20" y="2278281"/>
            <a:ext cx="4572000" cy="5143500"/>
          </a:xfrm>
          <a:prstGeom prst="rect">
            <a:avLst/>
          </a:prstGeom>
        </p:spPr>
      </p:pic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76200" y="1096234"/>
            <a:ext cx="8686800" cy="1004887"/>
          </a:xfrm>
        </p:spPr>
        <p:txBody>
          <a:bodyPr/>
          <a:lstStyle/>
          <a:p>
            <a:pPr marL="0" indent="4763" algn="l"/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The first-order reaction A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→ B has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5.67 s</a:t>
            </a:r>
            <a:r>
              <a:rPr lang="en-US" sz="3000" baseline="30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-1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. If [A]</a:t>
            </a:r>
            <a:r>
              <a:rPr lang="en-US" sz="30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0.500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how long will it take [A] = 0.124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?</a:t>
            </a:r>
            <a:b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b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Note that because it’s asking for [A] not ∆[A] we need to use the integrated rate law which is [A] vs t</a:t>
            </a:r>
            <a:b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b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</a:b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	</a:t>
            </a:r>
            <a:endParaRPr lang="en-US" sz="3000" dirty="0">
              <a:latin typeface="Calibri" charset="0"/>
              <a:ea typeface="MS PGothic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Your Turn (</a:t>
            </a:r>
            <a:r>
              <a:rPr lang="en-US" sz="3600" kern="0" dirty="0" err="1">
                <a:solidFill>
                  <a:srgbClr val="084333"/>
                </a:solidFill>
                <a:cs typeface="Arial" panose="020B0604020202020204" pitchFamily="34" charset="0"/>
              </a:rPr>
              <a:t>TopHat</a:t>
            </a:r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): Integrated Rate Law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PStartPoll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" name="TPPolling">
            <a:extLst>
              <a:ext uri="{FF2B5EF4-FFF2-40B4-BE49-F238E27FC236}">
                <a16:creationId xmlns:a16="http://schemas.microsoft.com/office/drawing/2014/main" id="{35AD03F2-685A-4F27-8513-1749062C9A60}"/>
              </a:ext>
            </a:extLst>
          </p:cNvPr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E12FA-45C4-C140-8A74-D8E9A9DE8E85}"/>
              </a:ext>
            </a:extLst>
          </p:cNvPr>
          <p:cNvSpPr txBox="1"/>
          <p:nvPr/>
        </p:nvSpPr>
        <p:spPr>
          <a:xfrm>
            <a:off x="2133600" y="3657600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TopHat</a:t>
            </a:r>
            <a:r>
              <a:rPr lang="en-US" dirty="0">
                <a:solidFill>
                  <a:srgbClr val="7030A0"/>
                </a:solidFill>
              </a:rPr>
              <a:t> numerical answer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100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1981200"/>
            <a:ext cx="7772400" cy="685800"/>
          </a:xfrm>
        </p:spPr>
        <p:txBody>
          <a:bodyPr/>
          <a:lstStyle/>
          <a:p>
            <a:pPr algn="ctr" eaLnBrk="1" hangingPunct="1">
              <a:spcBef>
                <a:spcPct val="100000"/>
              </a:spcBef>
              <a:buFontTx/>
              <a:buNone/>
              <a:defRPr/>
            </a:pP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→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+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d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85800" y="4160109"/>
          <a:ext cx="77597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3251160" imgH="393480" progId="Equation.3">
                  <p:embed/>
                </p:oleObj>
              </mc:Choice>
              <mc:Fallback>
                <p:oleObj name="Equation" r:id="rId4" imgW="325116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4160109"/>
                        <a:ext cx="77597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6200" y="1117937"/>
            <a:ext cx="89154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rates of consumption of reactants and formation of products based on stoichiometry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3273062" y="3425460"/>
            <a:ext cx="388076" cy="3733800"/>
          </a:xfrm>
          <a:prstGeom prst="leftBrace">
            <a:avLst>
              <a:gd name="adj1" fmla="val 12535"/>
              <a:gd name="adj2" fmla="val 4705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6748629" y="3776828"/>
            <a:ext cx="388076" cy="3031067"/>
          </a:xfrm>
          <a:prstGeom prst="leftBrace">
            <a:avLst>
              <a:gd name="adj1" fmla="val 12535"/>
              <a:gd name="adj2" fmla="val 4705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95600" y="2914935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4"/>
                </a:solidFill>
              </a:rPr>
              <a:t>molar reaction coefficients</a:t>
            </a:r>
          </a:p>
        </p:txBody>
      </p:sp>
      <p:cxnSp>
        <p:nvCxnSpPr>
          <p:cNvPr id="5" name="Straight Connector 4"/>
          <p:cNvCxnSpPr>
            <a:stCxn id="15" idx="1"/>
          </p:cNvCxnSpPr>
          <p:nvPr/>
        </p:nvCxnSpPr>
        <p:spPr bwMode="auto">
          <a:xfrm flipH="1" flipV="1">
            <a:off x="2057400" y="3130378"/>
            <a:ext cx="83820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2057400" y="2666999"/>
            <a:ext cx="0" cy="4633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3581400" y="2653045"/>
            <a:ext cx="0" cy="3507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5325533" y="2653045"/>
            <a:ext cx="0" cy="3507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324600" y="3116424"/>
            <a:ext cx="304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6629400" y="2653045"/>
            <a:ext cx="0" cy="4633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76200" y="3457309"/>
            <a:ext cx="41148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Reaction 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9117" y="33442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∆t = change in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00650" y="3710223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∆[  ] = change in molar concentration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5601597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chemeClr val="accent4"/>
                </a:solidFill>
              </a:rPr>
              <a:t>Sign conventions: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9099" y="5519366"/>
            <a:ext cx="3636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BA9"/>
                </a:solidFill>
              </a:rPr>
              <a:t>∆[A]/∆t is a negative number,</a:t>
            </a:r>
          </a:p>
          <a:p>
            <a:pPr algn="ctr"/>
            <a:r>
              <a:rPr lang="en-US" sz="2000" i="1" dirty="0">
                <a:solidFill>
                  <a:srgbClr val="005BA9"/>
                </a:solidFill>
              </a:rPr>
              <a:t>Minus sign makes rate positive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75250" y="5495089"/>
            <a:ext cx="334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BA9"/>
                </a:solidFill>
              </a:rPr>
              <a:t>∆[C]/∆t is positive</a:t>
            </a:r>
          </a:p>
          <a:p>
            <a:pPr algn="ctr"/>
            <a:r>
              <a:rPr lang="en-US" sz="2000" i="1" dirty="0">
                <a:solidFill>
                  <a:srgbClr val="005BA9"/>
                </a:solidFill>
              </a:rPr>
              <a:t>Gives a positive rate without the minus sign</a:t>
            </a:r>
          </a:p>
        </p:txBody>
      </p:sp>
    </p:spTree>
    <p:extLst>
      <p:ext uri="{BB962C8B-B14F-4D97-AF65-F5344CB8AC3E}">
        <p14:creationId xmlns:p14="http://schemas.microsoft.com/office/powerpoint/2010/main" val="1614374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uild="p"/>
      <p:bldP spid="12" grpId="0" animBg="1"/>
      <p:bldP spid="13" grpId="0" animBg="1"/>
      <p:bldP spid="15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6" y="1143000"/>
            <a:ext cx="8983133" cy="2168940"/>
          </a:xfrm>
        </p:spPr>
        <p:txBody>
          <a:bodyPr/>
          <a:lstStyle/>
          <a:p>
            <a:pPr marL="0" lvl="1" indent="0" eaLnBrk="1" hangingPunct="1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Example: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2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Law: Second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3" name="Rectangle 12"/>
          <p:cNvSpPr/>
          <p:nvPr/>
        </p:nvSpPr>
        <p:spPr>
          <a:xfrm>
            <a:off x="233520" y="2165616"/>
            <a:ext cx="182033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486" y="3543681"/>
            <a:ext cx="2084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Integrated 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401833"/>
              </p:ext>
            </p:extLst>
          </p:nvPr>
        </p:nvGraphicFramePr>
        <p:xfrm>
          <a:off x="1998393" y="1861080"/>
          <a:ext cx="29575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4" imgW="1066680" imgH="393480" progId="Equation.3">
                  <p:embed/>
                </p:oleObj>
              </mc:Choice>
              <mc:Fallback>
                <p:oleObj name="Equation" r:id="rId4" imgW="106668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8393" y="1861080"/>
                        <a:ext cx="2957513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836755"/>
              </p:ext>
            </p:extLst>
          </p:nvPr>
        </p:nvGraphicFramePr>
        <p:xfrm>
          <a:off x="4955906" y="2054529"/>
          <a:ext cx="18684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Equation" r:id="rId6" imgW="672840" imgH="241200" progId="Equation.3">
                  <p:embed/>
                </p:oleObj>
              </mc:Choice>
              <mc:Fallback>
                <p:oleObj name="Equation" r:id="rId6" imgW="672840" imgH="241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5906" y="2054529"/>
                        <a:ext cx="1868488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273652"/>
              </p:ext>
            </p:extLst>
          </p:nvPr>
        </p:nvGraphicFramePr>
        <p:xfrm>
          <a:off x="2363788" y="3379788"/>
          <a:ext cx="3351212" cy="1139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Equation" r:id="rId8" imgW="1307880" imgH="444240" progId="Equation.3">
                  <p:embed/>
                </p:oleObj>
              </mc:Choice>
              <mc:Fallback>
                <p:oleObj name="Equation" r:id="rId8" imgW="1307880" imgH="4442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3788" y="3379788"/>
                        <a:ext cx="3351212" cy="1139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-29187" y="5599386"/>
            <a:ext cx="29633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Second Order Integrated Rate Law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123274" y="5022325"/>
            <a:ext cx="3665264" cy="16705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" y="4597593"/>
            <a:ext cx="617494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Calculus is utilized to derive this expression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04453" y="2062270"/>
            <a:ext cx="233954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(Experimentally determined)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978613"/>
            <a:ext cx="9296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50" i="1" dirty="0">
                <a:solidFill>
                  <a:srgbClr val="005BA9"/>
                </a:solidFill>
              </a:rPr>
              <a:t>Can write an integrated rate law which relates concentration to time</a:t>
            </a:r>
            <a:endParaRPr lang="en-US" sz="2350" i="1" baseline="30000" dirty="0">
              <a:solidFill>
                <a:srgbClr val="005BA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81200" y="1083318"/>
            <a:ext cx="623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g)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2NO(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2424"/>
              </p:ext>
            </p:extLst>
          </p:nvPr>
        </p:nvGraphicFramePr>
        <p:xfrm>
          <a:off x="3269411" y="5113731"/>
          <a:ext cx="3333121" cy="153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9" name="Equation" r:id="rId10" imgW="939600" imgH="431640" progId="Equation.3">
                  <p:embed/>
                </p:oleObj>
              </mc:Choice>
              <mc:Fallback>
                <p:oleObj name="Equation" r:id="rId10" imgW="939600" imgH="431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9411" y="5113731"/>
                        <a:ext cx="3333121" cy="153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6788538" y="5298225"/>
            <a:ext cx="242284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200" i="1" dirty="0">
                <a:solidFill>
                  <a:srgbClr val="FF0000"/>
                </a:solidFill>
              </a:rPr>
              <a:t>Only applicable to reactions second order in a single reactant.</a:t>
            </a:r>
            <a:endParaRPr lang="en-US" sz="2200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19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  <p:bldP spid="13" grpId="0"/>
      <p:bldP spid="14" grpId="0"/>
      <p:bldP spid="22" grpId="0"/>
      <p:bldP spid="24" grpId="0" animBg="1"/>
      <p:bldP spid="23" grpId="0"/>
      <p:bldP spid="25" grpId="0"/>
      <p:bldP spid="26" grpId="0"/>
      <p:bldP spid="17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2" name="Picture 8"/>
          <p:cNvPicPr>
            <a:picLocks noChangeAspect="1" noChangeArrowheads="1"/>
          </p:cNvPicPr>
          <p:nvPr/>
        </p:nvPicPr>
        <p:blipFill rotWithShape="1">
          <a:blip r:embed="rId4"/>
          <a:srcRect b="4829"/>
          <a:stretch/>
        </p:blipFill>
        <p:spPr bwMode="auto">
          <a:xfrm>
            <a:off x="0" y="2481463"/>
            <a:ext cx="4448069" cy="36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3" name="Picture 9"/>
          <p:cNvPicPr>
            <a:picLocks noChangeAspect="1" noChangeArrowheads="1"/>
          </p:cNvPicPr>
          <p:nvPr/>
        </p:nvPicPr>
        <p:blipFill rotWithShape="1">
          <a:blip r:embed="rId5"/>
          <a:srcRect b="4494"/>
          <a:stretch/>
        </p:blipFill>
        <p:spPr bwMode="auto">
          <a:xfrm>
            <a:off x="4728922" y="2667000"/>
            <a:ext cx="4415078" cy="361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Law: Second Order Reactions</a:t>
            </a:r>
            <a:endParaRPr lang="en-US" sz="3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6200" y="7620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3" name="Rectangle 12"/>
          <p:cNvSpPr/>
          <p:nvPr/>
        </p:nvSpPr>
        <p:spPr>
          <a:xfrm>
            <a:off x="1454650" y="838200"/>
            <a:ext cx="623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g)</a:t>
            </a:r>
            <a:r>
              <a:rPr lang="en-US" sz="3600" dirty="0">
                <a:solidFill>
                  <a:schemeClr val="accent4"/>
                </a:solidFill>
              </a:rPr>
              <a:t> 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 2NO(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 + 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254" y="1580782"/>
            <a:ext cx="25146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Integrated Rate law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41650"/>
              </p:ext>
            </p:extLst>
          </p:nvPr>
        </p:nvGraphicFramePr>
        <p:xfrm>
          <a:off x="6663764" y="1616075"/>
          <a:ext cx="1970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Equation" r:id="rId6" imgW="672840" imgH="203040" progId="Equation.3">
                  <p:embed/>
                </p:oleObj>
              </mc:Choice>
              <mc:Fallback>
                <p:oleObj name="Equation" r:id="rId6" imgW="672840" imgH="2030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63764" y="1616075"/>
                        <a:ext cx="1970088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486400" y="4938071"/>
            <a:ext cx="197008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1/[NO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baseline="-25000" dirty="0">
                <a:solidFill>
                  <a:srgbClr val="FF0000"/>
                </a:solidFill>
              </a:rPr>
              <a:t>0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2387" y="3117749"/>
            <a:ext cx="15131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= </a:t>
            </a:r>
            <a:r>
              <a:rPr lang="en-US" sz="2800" i="1" dirty="0">
                <a:solidFill>
                  <a:srgbClr val="FF0000"/>
                </a:solidFill>
              </a:rPr>
              <a:t>k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45767" y="2209800"/>
            <a:ext cx="284638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Equation for a line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118098"/>
              </p:ext>
            </p:extLst>
          </p:nvPr>
        </p:nvGraphicFramePr>
        <p:xfrm>
          <a:off x="2729966" y="1515914"/>
          <a:ext cx="3351212" cy="1139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Equation" r:id="rId8" imgW="1307880" imgH="444240" progId="Equation.3">
                  <p:embed/>
                </p:oleObj>
              </mc:Choice>
              <mc:Fallback>
                <p:oleObj name="Equation" r:id="rId8" imgW="1307880" imgH="4442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9966" y="1515914"/>
                        <a:ext cx="3351212" cy="1139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547162" y="4288416"/>
            <a:ext cx="120375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curved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614703" y="6079263"/>
            <a:ext cx="838200" cy="415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28922" y="6054019"/>
            <a:ext cx="3505200" cy="77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200" i="1" dirty="0">
                <a:solidFill>
                  <a:srgbClr val="005BA9"/>
                </a:solidFill>
              </a:rPr>
              <a:t>Second order,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FF0000"/>
                </a:solidFill>
              </a:rPr>
              <a:t>1/[NO</a:t>
            </a:r>
            <a:r>
              <a:rPr lang="en-US" sz="2200" baseline="-25000" dirty="0">
                <a:solidFill>
                  <a:srgbClr val="FF0000"/>
                </a:solidFill>
              </a:rPr>
              <a:t>2</a:t>
            </a:r>
            <a:r>
              <a:rPr lang="en-US" sz="2200" dirty="0">
                <a:solidFill>
                  <a:srgbClr val="FF0000"/>
                </a:solidFill>
              </a:rPr>
              <a:t>] </a:t>
            </a:r>
            <a:r>
              <a:rPr lang="en-US" sz="2200" i="1" dirty="0">
                <a:solidFill>
                  <a:srgbClr val="FF0000"/>
                </a:solidFill>
              </a:rPr>
              <a:t>vs. </a:t>
            </a:r>
            <a:r>
              <a:rPr lang="en-US" sz="2200" dirty="0">
                <a:solidFill>
                  <a:srgbClr val="FF0000"/>
                </a:solidFill>
              </a:rPr>
              <a:t>t </a:t>
            </a:r>
            <a:r>
              <a:rPr lang="en-US" sz="2200" i="1" dirty="0">
                <a:solidFill>
                  <a:srgbClr val="005BA9"/>
                </a:solidFill>
              </a:rPr>
              <a:t>is</a:t>
            </a:r>
            <a:r>
              <a:rPr lang="en-US" sz="2200" dirty="0">
                <a:solidFill>
                  <a:srgbClr val="005BA9"/>
                </a:solidFill>
              </a:rPr>
              <a:t> </a:t>
            </a:r>
            <a:r>
              <a:rPr lang="en-US" sz="2200" i="1" dirty="0">
                <a:solidFill>
                  <a:srgbClr val="005BA9"/>
                </a:solidFill>
              </a:rPr>
              <a:t>linear</a:t>
            </a:r>
            <a:endParaRPr lang="en-US" sz="2200" i="1" baseline="30000" dirty="0">
              <a:solidFill>
                <a:srgbClr val="005BA9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2400" y="5880327"/>
            <a:ext cx="838200" cy="415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096000"/>
            <a:ext cx="3276600" cy="7786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200" i="1" dirty="0">
                <a:solidFill>
                  <a:srgbClr val="005BA9"/>
                </a:solidFill>
              </a:rPr>
              <a:t>Not first order, as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FF0000"/>
                </a:solidFill>
              </a:rPr>
              <a:t>ln [NO</a:t>
            </a:r>
            <a:r>
              <a:rPr lang="en-US" sz="2200" baseline="-25000" dirty="0">
                <a:solidFill>
                  <a:srgbClr val="FF0000"/>
                </a:solidFill>
              </a:rPr>
              <a:t>2</a:t>
            </a:r>
            <a:r>
              <a:rPr lang="en-US" sz="2200" dirty="0">
                <a:solidFill>
                  <a:srgbClr val="FF0000"/>
                </a:solidFill>
              </a:rPr>
              <a:t>] </a:t>
            </a:r>
            <a:r>
              <a:rPr lang="en-US" sz="2200" i="1" dirty="0">
                <a:solidFill>
                  <a:srgbClr val="FF0000"/>
                </a:solidFill>
              </a:rPr>
              <a:t>vs. </a:t>
            </a:r>
            <a:r>
              <a:rPr lang="en-US" sz="2200" dirty="0">
                <a:solidFill>
                  <a:srgbClr val="FF0000"/>
                </a:solidFill>
              </a:rPr>
              <a:t>t </a:t>
            </a:r>
            <a:r>
              <a:rPr lang="en-US" sz="2200" dirty="0">
                <a:solidFill>
                  <a:srgbClr val="005BA9"/>
                </a:solidFill>
              </a:rPr>
              <a:t>is </a:t>
            </a:r>
            <a:r>
              <a:rPr lang="en-US" sz="2200" i="1" dirty="0">
                <a:solidFill>
                  <a:srgbClr val="005BA9"/>
                </a:solidFill>
              </a:rPr>
              <a:t>not linear</a:t>
            </a:r>
            <a:endParaRPr lang="en-US" sz="2200" i="1" baseline="30000" dirty="0">
              <a:solidFill>
                <a:srgbClr val="005BA9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21776" y="4110434"/>
            <a:ext cx="120375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linear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93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5" grpId="0"/>
      <p:bldP spid="16" grpId="0"/>
      <p:bldP spid="17" grpId="0"/>
      <p:bldP spid="20" grpId="0"/>
      <p:bldP spid="21" grpId="0"/>
      <p:bldP spid="1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Half-Life: Second Order Reactions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1" name="Rectangle 10"/>
          <p:cNvSpPr/>
          <p:nvPr/>
        </p:nvSpPr>
        <p:spPr>
          <a:xfrm>
            <a:off x="4486049" y="1255611"/>
            <a:ext cx="28907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Half-Life definition: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203612"/>
              </p:ext>
            </p:extLst>
          </p:nvPr>
        </p:nvGraphicFramePr>
        <p:xfrm>
          <a:off x="4611665" y="2086743"/>
          <a:ext cx="2639566" cy="58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0" name="Equation" r:id="rId4" imgW="965160" imgH="215640" progId="Equation.3">
                  <p:embed/>
                </p:oleObj>
              </mc:Choice>
              <mc:Fallback>
                <p:oleObj name="Equation" r:id="rId4" imgW="965160" imgH="215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1665" y="2086743"/>
                        <a:ext cx="2639566" cy="589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33400" y="1127737"/>
            <a:ext cx="302146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Second Order Integrated Rate Law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3280134"/>
            <a:ext cx="25527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Substitute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710164"/>
              </p:ext>
            </p:extLst>
          </p:nvPr>
        </p:nvGraphicFramePr>
        <p:xfrm>
          <a:off x="943296" y="1828753"/>
          <a:ext cx="2564264" cy="117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1" name="Equation" r:id="rId6" imgW="939600" imgH="431640" progId="Equation.3">
                  <p:embed/>
                </p:oleObj>
              </mc:Choice>
              <mc:Fallback>
                <p:oleObj name="Equation" r:id="rId6" imgW="93960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3296" y="1828753"/>
                        <a:ext cx="2564264" cy="117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81238"/>
              </p:ext>
            </p:extLst>
          </p:nvPr>
        </p:nvGraphicFramePr>
        <p:xfrm>
          <a:off x="471900" y="3625484"/>
          <a:ext cx="34639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2" name="Equation" r:id="rId8" imgW="1269720" imgH="431640" progId="Equation.3">
                  <p:embed/>
                </p:oleObj>
              </mc:Choice>
              <mc:Fallback>
                <p:oleObj name="Equation" r:id="rId8" imgW="1269720" imgH="431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900" y="3625484"/>
                        <a:ext cx="3463925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659134"/>
              </p:ext>
            </p:extLst>
          </p:nvPr>
        </p:nvGraphicFramePr>
        <p:xfrm>
          <a:off x="828107" y="4887767"/>
          <a:ext cx="27368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3" name="Equation" r:id="rId10" imgW="1002960" imgH="431640" progId="Equation.3">
                  <p:embed/>
                </p:oleObj>
              </mc:Choice>
              <mc:Fallback>
                <p:oleObj name="Equation" r:id="rId10" imgW="1002960" imgH="431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107" y="4887767"/>
                        <a:ext cx="2736850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014921"/>
              </p:ext>
            </p:extLst>
          </p:nvPr>
        </p:nvGraphicFramePr>
        <p:xfrm>
          <a:off x="5557838" y="3492500"/>
          <a:ext cx="162877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4" name="Equation" r:id="rId12" imgW="596880" imgH="431640" progId="Equation.3">
                  <p:embed/>
                </p:oleObj>
              </mc:Choice>
              <mc:Fallback>
                <p:oleObj name="Equation" r:id="rId12" imgW="596880" imgH="43164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7838" y="3492500"/>
                        <a:ext cx="1628775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320409"/>
              </p:ext>
            </p:extLst>
          </p:nvPr>
        </p:nvGraphicFramePr>
        <p:xfrm>
          <a:off x="5867400" y="4800600"/>
          <a:ext cx="21812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" name="Equation" r:id="rId14" imgW="799920" imgH="431640" progId="Equation.3">
                  <p:embed/>
                </p:oleObj>
              </mc:Choice>
              <mc:Fallback>
                <p:oleObj name="Equation" r:id="rId14" imgW="799920" imgH="43164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67400" y="4800600"/>
                        <a:ext cx="2181225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95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66" y="1143000"/>
            <a:ext cx="8983133" cy="216894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>
                <a:solidFill>
                  <a:schemeClr val="accent4"/>
                </a:solidFill>
                <a:latin typeface="Arial"/>
                <a:cs typeface="Arial"/>
              </a:rPr>
              <a:t>Zeroth-Order Rate Law:</a:t>
            </a:r>
          </a:p>
          <a:p>
            <a:pPr lvl="1"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Rate of reaction is independent of concentration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endParaRPr lang="en-US" sz="10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0" lvl="1" indent="0" eaLnBrk="1" hangingPunct="1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Example: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2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accent4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Law: Zeroth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2" name="Rectangle 11"/>
          <p:cNvSpPr/>
          <p:nvPr/>
        </p:nvSpPr>
        <p:spPr>
          <a:xfrm>
            <a:off x="1676892" y="2165126"/>
            <a:ext cx="7467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sz="3600" dirty="0">
                <a:solidFill>
                  <a:schemeClr val="accent4"/>
                </a:solidFill>
              </a:rPr>
              <a:t>2C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</a:rPr>
              <a:t>5</a:t>
            </a:r>
            <a:r>
              <a:rPr lang="en-US" sz="3600" dirty="0">
                <a:solidFill>
                  <a:schemeClr val="accent4"/>
                </a:solidFill>
              </a:rPr>
              <a:t>OH(</a:t>
            </a:r>
            <a:r>
              <a:rPr lang="en-US" sz="3600" i="1" dirty="0">
                <a:solidFill>
                  <a:schemeClr val="accent4"/>
                </a:solidFill>
              </a:rPr>
              <a:t>g)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C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H</a:t>
            </a:r>
            <a:r>
              <a:rPr lang="en-US" sz="3600" baseline="-25000" dirty="0">
                <a:solidFill>
                  <a:schemeClr val="accent4"/>
                </a:solidFill>
              </a:rPr>
              <a:t>4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+ 3H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O(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826" y="3209840"/>
            <a:ext cx="182033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4636769"/>
            <a:ext cx="2084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Integrated 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964814"/>
              </p:ext>
            </p:extLst>
          </p:nvPr>
        </p:nvGraphicFramePr>
        <p:xfrm>
          <a:off x="1839913" y="2895600"/>
          <a:ext cx="366395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Equation" r:id="rId4" imgW="1320480" imgH="393480" progId="Equation.3">
                  <p:embed/>
                </p:oleObj>
              </mc:Choice>
              <mc:Fallback>
                <p:oleObj name="Equation" r:id="rId4" imgW="132048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913" y="2895600"/>
                        <a:ext cx="3663950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76031"/>
              </p:ext>
            </p:extLst>
          </p:nvPr>
        </p:nvGraphicFramePr>
        <p:xfrm>
          <a:off x="5503863" y="3063798"/>
          <a:ext cx="2573337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Equation" r:id="rId6" imgW="927000" imgH="253800" progId="Equation.3">
                  <p:embed/>
                </p:oleObj>
              </mc:Choice>
              <mc:Fallback>
                <p:oleObj name="Equation" r:id="rId6" imgW="927000" imgH="2538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3863" y="3063798"/>
                        <a:ext cx="2573337" cy="70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15359" y="5995531"/>
            <a:ext cx="29633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Zeroth-Order Integrated Rate Law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197225" y="6011554"/>
            <a:ext cx="2819401" cy="7264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16390" y="5420560"/>
            <a:ext cx="617494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Calculus is utilized to derive this expression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8221" y="4071021"/>
            <a:ext cx="9296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50" i="1" dirty="0">
                <a:solidFill>
                  <a:srgbClr val="005BA9"/>
                </a:solidFill>
              </a:rPr>
              <a:t>Can write an integrated rate law which relates concentration to time</a:t>
            </a:r>
            <a:endParaRPr lang="en-US" sz="235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710361"/>
              </p:ext>
            </p:extLst>
          </p:nvPr>
        </p:nvGraphicFramePr>
        <p:xfrm>
          <a:off x="2868612" y="4739696"/>
          <a:ext cx="52085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Equation" r:id="rId8" imgW="1828800" imgH="228600" progId="Equation.3">
                  <p:embed/>
                </p:oleObj>
              </mc:Choice>
              <mc:Fallback>
                <p:oleObj name="Equation" r:id="rId8" imgW="18288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8612" y="4739696"/>
                        <a:ext cx="520858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157716"/>
              </p:ext>
            </p:extLst>
          </p:nvPr>
        </p:nvGraphicFramePr>
        <p:xfrm>
          <a:off x="8001000" y="3166214"/>
          <a:ext cx="6699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Equation" r:id="rId10" imgW="241200" imgH="177480" progId="Equation.3">
                  <p:embed/>
                </p:oleObj>
              </mc:Choice>
              <mc:Fallback>
                <p:oleObj name="Equation" r:id="rId10" imgW="241200" imgH="177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01000" y="3166214"/>
                        <a:ext cx="6699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875843"/>
              </p:ext>
            </p:extLst>
          </p:nvPr>
        </p:nvGraphicFramePr>
        <p:xfrm>
          <a:off x="3197226" y="6072398"/>
          <a:ext cx="27479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12" imgW="965160" imgH="215640" progId="Equation.3">
                  <p:embed/>
                </p:oleObj>
              </mc:Choice>
              <mc:Fallback>
                <p:oleObj name="Equation" r:id="rId12" imgW="965160" imgH="215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97226" y="6072398"/>
                        <a:ext cx="2747963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743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  <p:bldP spid="6150" grpId="1" build="p"/>
      <p:bldP spid="12" grpId="0"/>
      <p:bldP spid="13" grpId="0"/>
      <p:bldP spid="14" grpId="0"/>
      <p:bldP spid="22" grpId="0"/>
      <p:bldP spid="24" grpId="0" animBg="1"/>
      <p:bldP spid="23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Integrated Rate Law: Zeroth Order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9" name="Picture 2" descr="FIG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521053"/>
            <a:ext cx="5790527" cy="431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50800" y="1394836"/>
            <a:ext cx="25146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Integrated Rate law</a:t>
            </a:r>
            <a:endParaRPr lang="en-US" sz="2800" i="1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904002"/>
              </p:ext>
            </p:extLst>
          </p:nvPr>
        </p:nvGraphicFramePr>
        <p:xfrm>
          <a:off x="3048000" y="2393475"/>
          <a:ext cx="1970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Equation" r:id="rId5" imgW="672840" imgH="203040" progId="Equation.3">
                  <p:embed/>
                </p:oleObj>
              </mc:Choice>
              <mc:Fallback>
                <p:oleObj name="Equation" r:id="rId5" imgW="672840" imgH="20304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2393475"/>
                        <a:ext cx="1970088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5334000" y="2367930"/>
            <a:ext cx="284638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Equation for a line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487060"/>
              </p:ext>
            </p:extLst>
          </p:nvPr>
        </p:nvGraphicFramePr>
        <p:xfrm>
          <a:off x="2800767" y="1522413"/>
          <a:ext cx="27479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Equation" r:id="rId7" imgW="965160" imgH="215640" progId="Equation.3">
                  <p:embed/>
                </p:oleObj>
              </mc:Choice>
              <mc:Fallback>
                <p:oleObj name="Equation" r:id="rId7" imgW="965160" imgH="21564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0767" y="1522413"/>
                        <a:ext cx="2747963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762000" y="3117749"/>
            <a:ext cx="85933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rgbClr val="FF0000"/>
                </a:solidFill>
              </a:rPr>
              <a:t>[X]</a:t>
            </a:r>
            <a:r>
              <a:rPr lang="en-US" sz="3200" baseline="-25000" dirty="0">
                <a:solidFill>
                  <a:srgbClr val="FF0000"/>
                </a:solidFill>
              </a:rPr>
              <a:t>0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24985" y="4322800"/>
            <a:ext cx="15131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rgbClr val="FF0000"/>
                </a:solidFill>
              </a:rPr>
              <a:t>m</a:t>
            </a:r>
            <a:r>
              <a:rPr lang="en-US" sz="3200" dirty="0">
                <a:solidFill>
                  <a:srgbClr val="FF0000"/>
                </a:solidFill>
              </a:rPr>
              <a:t> = -</a:t>
            </a:r>
            <a:r>
              <a:rPr lang="en-US" sz="3200" i="1" dirty="0">
                <a:solidFill>
                  <a:srgbClr val="FF0000"/>
                </a:solidFill>
              </a:rPr>
              <a:t>k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4511" y="5486400"/>
            <a:ext cx="120375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rgbClr val="FF0000"/>
                </a:solidFill>
              </a:rPr>
              <a:t>linear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76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30" grpId="0"/>
      <p:bldP spid="31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Half-Life: Zeroth-Order Reactions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1" name="Rectangle 10"/>
          <p:cNvSpPr/>
          <p:nvPr/>
        </p:nvSpPr>
        <p:spPr>
          <a:xfrm>
            <a:off x="4486049" y="1255611"/>
            <a:ext cx="28907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Half-Life definition: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611665" y="2086743"/>
          <a:ext cx="2639566" cy="58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Equation" r:id="rId4" imgW="965160" imgH="215640" progId="Equation.3">
                  <p:embed/>
                </p:oleObj>
              </mc:Choice>
              <mc:Fallback>
                <p:oleObj name="Equation" r:id="rId4" imgW="965160" imgH="215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1665" y="2086743"/>
                        <a:ext cx="2639566" cy="589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33400" y="1127737"/>
            <a:ext cx="302146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Zeroth-Order Integrated Rate Law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3280134"/>
            <a:ext cx="25527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Substitute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462529"/>
              </p:ext>
            </p:extLst>
          </p:nvPr>
        </p:nvGraphicFramePr>
        <p:xfrm>
          <a:off x="771859" y="2094678"/>
          <a:ext cx="27479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Equation" r:id="rId6" imgW="965160" imgH="215640" progId="Equation.3">
                  <p:embed/>
                </p:oleObj>
              </mc:Choice>
              <mc:Fallback>
                <p:oleObj name="Equation" r:id="rId6" imgW="96516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859" y="2094678"/>
                        <a:ext cx="2747963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92449"/>
              </p:ext>
            </p:extLst>
          </p:nvPr>
        </p:nvGraphicFramePr>
        <p:xfrm>
          <a:off x="1675940" y="3791813"/>
          <a:ext cx="36877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Equation" r:id="rId8" imgW="1295280" imgH="215640" progId="Equation.3">
                  <p:embed/>
                </p:oleObj>
              </mc:Choice>
              <mc:Fallback>
                <p:oleObj name="Equation" r:id="rId8" imgW="1295280" imgH="2156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75940" y="3791813"/>
                        <a:ext cx="3687763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587004"/>
              </p:ext>
            </p:extLst>
          </p:nvPr>
        </p:nvGraphicFramePr>
        <p:xfrm>
          <a:off x="1447340" y="4609880"/>
          <a:ext cx="29289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4" name="Equation" r:id="rId10" imgW="1028520" imgH="215640" progId="Equation.3">
                  <p:embed/>
                </p:oleObj>
              </mc:Choice>
              <mc:Fallback>
                <p:oleObj name="Equation" r:id="rId10" imgW="1028520" imgH="215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47340" y="4609880"/>
                        <a:ext cx="2928937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972434"/>
              </p:ext>
            </p:extLst>
          </p:nvPr>
        </p:nvGraphicFramePr>
        <p:xfrm>
          <a:off x="3124200" y="5444880"/>
          <a:ext cx="3378733" cy="108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5" name="Equation" r:id="rId12" imgW="1218960" imgH="393480" progId="Equation.3">
                  <p:embed/>
                </p:oleObj>
              </mc:Choice>
              <mc:Fallback>
                <p:oleObj name="Equation" r:id="rId12" imgW="1218960" imgH="393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24200" y="5444880"/>
                        <a:ext cx="3378733" cy="108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601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915400" cy="213360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rate constant for the zeroth-order decomposition of NH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  <a:cs typeface="Arial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on a platinum surface at 856 ºC is 1.50×10</a:t>
            </a:r>
            <a:r>
              <a:rPr 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-6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/s. If the initial concentration of NH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  <a:cs typeface="Arial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is 1.50×10</a:t>
            </a:r>
            <a:r>
              <a:rPr 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-2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calculate the concentration of NH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  <a:cs typeface="Arial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after 30 minutes.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Zero-Order Reactions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357318" y="2819400"/>
            <a:ext cx="65006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Based on being described as “zeroth order”,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067" y="3503569"/>
            <a:ext cx="20846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</a:rPr>
              <a:t>Rate law: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243584"/>
              </p:ext>
            </p:extLst>
          </p:nvPr>
        </p:nvGraphicFramePr>
        <p:xfrm>
          <a:off x="2057400" y="3311335"/>
          <a:ext cx="246856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Equation" r:id="rId4" imgW="1066680" imgH="393480" progId="Equation.3">
                  <p:embed/>
                </p:oleObj>
              </mc:Choice>
              <mc:Fallback>
                <p:oleObj name="Equation" r:id="rId4" imgW="1066680" imgH="3934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3311335"/>
                        <a:ext cx="2468562" cy="90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09471"/>
              </p:ext>
            </p:extLst>
          </p:nvPr>
        </p:nvGraphicFramePr>
        <p:xfrm>
          <a:off x="4542895" y="3472202"/>
          <a:ext cx="15271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Equation" r:id="rId6" imgW="660240" imgH="253800" progId="Equation.3">
                  <p:embed/>
                </p:oleObj>
              </mc:Choice>
              <mc:Fallback>
                <p:oleObj name="Equation" r:id="rId6" imgW="660240" imgH="253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2895" y="3472202"/>
                        <a:ext cx="1527175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472035"/>
              </p:ext>
            </p:extLst>
          </p:nvPr>
        </p:nvGraphicFramePr>
        <p:xfrm>
          <a:off x="2057400" y="4360333"/>
          <a:ext cx="308852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Equation" r:id="rId8" imgW="1320480" imgH="228600" progId="Equation.3">
                  <p:embed/>
                </p:oleObj>
              </mc:Choice>
              <mc:Fallback>
                <p:oleObj name="Equation" r:id="rId8" imgW="132048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4360333"/>
                        <a:ext cx="308852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10067" y="4132263"/>
            <a:ext cx="20846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accent4"/>
                </a:solidFill>
              </a:rPr>
              <a:t>Integrated Rate law: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776419"/>
              </p:ext>
            </p:extLst>
          </p:nvPr>
        </p:nvGraphicFramePr>
        <p:xfrm>
          <a:off x="6001149" y="3560308"/>
          <a:ext cx="5588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3" name="Equation" r:id="rId10" imgW="241200" imgH="177480" progId="Equation.3">
                  <p:embed/>
                </p:oleObj>
              </mc:Choice>
              <mc:Fallback>
                <p:oleObj name="Equation" r:id="rId10" imgW="241200" imgH="177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01149" y="3560308"/>
                        <a:ext cx="558800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51320" y="5022188"/>
            <a:ext cx="65006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005BA9"/>
                </a:solidFill>
              </a:rPr>
              <a:t>Plug-in values: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57800"/>
              </p:ext>
            </p:extLst>
          </p:nvPr>
        </p:nvGraphicFramePr>
        <p:xfrm>
          <a:off x="749300" y="5487988"/>
          <a:ext cx="7337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4" name="Equation" r:id="rId12" imgW="3136680" imgH="241200" progId="Equation.3">
                  <p:embed/>
                </p:oleObj>
              </mc:Choice>
              <mc:Fallback>
                <p:oleObj name="Equation" r:id="rId12" imgW="3136680" imgH="2412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9300" y="5487988"/>
                        <a:ext cx="7337425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23717"/>
              </p:ext>
            </p:extLst>
          </p:nvPr>
        </p:nvGraphicFramePr>
        <p:xfrm>
          <a:off x="735254" y="6116288"/>
          <a:ext cx="3074746" cy="55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5" name="Equation" r:id="rId14" imgW="1333440" imgH="241200" progId="Equation.3">
                  <p:embed/>
                </p:oleObj>
              </mc:Choice>
              <mc:Fallback>
                <p:oleObj name="Equation" r:id="rId14" imgW="1333440" imgH="241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5254" y="6116288"/>
                        <a:ext cx="3074746" cy="55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905001" y="6096001"/>
            <a:ext cx="1904999" cy="60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67847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4" grpId="0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PChart" hidden="1" title="Results Chart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65" y="2282688"/>
            <a:ext cx="4572000" cy="5143500"/>
          </a:xfrm>
          <a:prstGeom prst="rect">
            <a:avLst/>
          </a:prstGeom>
        </p:spPr>
      </p:pic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-1" y="990601"/>
            <a:ext cx="9135533" cy="2590800"/>
          </a:xfrm>
        </p:spPr>
        <p:txBody>
          <a:bodyPr/>
          <a:lstStyle/>
          <a:p>
            <a:pPr marL="0" indent="4763" algn="l"/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Nitrogen dioxide undergoes thermal decomposition according to the second-order reaction: </a:t>
            </a:r>
            <a:b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</a:b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		</a:t>
            </a:r>
            <a:r>
              <a:rPr lang="en-US" sz="3200" dirty="0">
                <a:solidFill>
                  <a:schemeClr val="accent4"/>
                </a:solidFill>
                <a:latin typeface="Arial" charset="0"/>
                <a:cs typeface="Arial" charset="0"/>
              </a:rPr>
              <a:t>2NO</a:t>
            </a:r>
            <a:r>
              <a:rPr lang="en-US" sz="32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charset="0"/>
                <a:cs typeface="Arial" charset="0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→ 2NO(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 + O</a:t>
            </a:r>
            <a:r>
              <a:rPr lang="en-US" sz="32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32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g</a:t>
            </a:r>
            <a:r>
              <a:rPr lang="en-US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 </a:t>
            </a:r>
            <a:b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When 0.500 </a:t>
            </a:r>
            <a:r>
              <a:rPr lang="en-US" sz="2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</a:t>
            </a:r>
            <a:r>
              <a:rPr lang="en-US" sz="2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is allowed to react for 90.0 s, its concentration falls to 0.0196 </a:t>
            </a:r>
            <a:r>
              <a:rPr lang="en-US" sz="2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. What is the half-life of the reaction when [NO</a:t>
            </a:r>
            <a:r>
              <a:rPr lang="en-US" sz="2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]</a:t>
            </a:r>
            <a:r>
              <a:rPr lang="en-US" sz="2600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0.500 </a:t>
            </a:r>
            <a:r>
              <a:rPr lang="en-US" sz="26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</a:t>
            </a:r>
            <a:r>
              <a:rPr lang="en-US" sz="2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? (time in sec.)</a:t>
            </a:r>
            <a:endParaRPr lang="en-US" sz="2600" dirty="0">
              <a:latin typeface="Calibri" charset="0"/>
              <a:ea typeface="MS PGothic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Your Turn (</a:t>
            </a:r>
            <a:r>
              <a:rPr lang="en-US" sz="3600" kern="0" dirty="0" err="1">
                <a:solidFill>
                  <a:srgbClr val="084333"/>
                </a:solidFill>
                <a:cs typeface="Arial" panose="020B0604020202020204" pitchFamily="34" charset="0"/>
              </a:rPr>
              <a:t>TopHat</a:t>
            </a:r>
            <a:r>
              <a:rPr lang="en-US" sz="3600" kern="0" dirty="0">
                <a:solidFill>
                  <a:srgbClr val="084333"/>
                </a:solidFill>
                <a:cs typeface="Arial" panose="020B0604020202020204" pitchFamily="34" charset="0"/>
              </a:rPr>
              <a:t>): Integrated Rate Laws</a:t>
            </a:r>
            <a:endParaRPr lang="en-US" sz="3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" name="TPStartPoll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" name="TPPolling">
            <a:extLst>
              <a:ext uri="{FF2B5EF4-FFF2-40B4-BE49-F238E27FC236}">
                <a16:creationId xmlns:a16="http://schemas.microsoft.com/office/drawing/2014/main" id="{7A2DC700-9AB3-4D1F-8FDC-2F1D58591871}"/>
              </a:ext>
            </a:extLst>
          </p:cNvPr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40641B7-D7E4-444E-A844-3AF4A9450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220156"/>
              </p:ext>
            </p:extLst>
          </p:nvPr>
        </p:nvGraphicFramePr>
        <p:xfrm>
          <a:off x="107197" y="3627896"/>
          <a:ext cx="2564264" cy="117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Equation" r:id="rId7" imgW="939600" imgH="431640" progId="Equation.3">
                  <p:embed/>
                </p:oleObj>
              </mc:Choice>
              <mc:Fallback>
                <p:oleObj name="Equation" r:id="rId7" imgW="93960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197" y="3627896"/>
                        <a:ext cx="2564264" cy="117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8AFDECA-497E-8D4C-B9A3-3430679D5A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31240"/>
              </p:ext>
            </p:extLst>
          </p:nvPr>
        </p:nvGraphicFramePr>
        <p:xfrm>
          <a:off x="143360" y="4853742"/>
          <a:ext cx="34639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Equation" r:id="rId9" imgW="1269720" imgH="431640" progId="Equation.3">
                  <p:embed/>
                </p:oleObj>
              </mc:Choice>
              <mc:Fallback>
                <p:oleObj name="Equation" r:id="rId9" imgW="1269720" imgH="4316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3360" y="4853742"/>
                        <a:ext cx="3463925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C07EE4-8E94-9247-8B0C-159A46E7DC52}"/>
                  </a:ext>
                </a:extLst>
              </p:cNvPr>
              <p:cNvSpPr txBox="1"/>
              <p:nvPr/>
            </p:nvSpPr>
            <p:spPr>
              <a:xfrm>
                <a:off x="4191000" y="5169274"/>
                <a:ext cx="2357741" cy="5366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.5(.5)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.54467</m:t>
                        </m:r>
                      </m:den>
                    </m:f>
                  </m:oMath>
                </a14:m>
                <a:r>
                  <a:rPr lang="en-US" dirty="0"/>
                  <a:t>=3.672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C07EE4-8E94-9247-8B0C-159A46E7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169274"/>
                <a:ext cx="2357741" cy="536685"/>
              </a:xfrm>
              <a:prstGeom prst="rect">
                <a:avLst/>
              </a:prstGeom>
              <a:blipFill>
                <a:blip r:embed="rId11"/>
                <a:stretch>
                  <a:fillRect l="-5882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62FE09-8E24-4141-8CC4-839AA5D99CE5}"/>
                  </a:ext>
                </a:extLst>
              </p:cNvPr>
              <p:cNvSpPr txBox="1"/>
              <p:nvPr/>
            </p:nvSpPr>
            <p:spPr>
              <a:xfrm>
                <a:off x="3309421" y="3865904"/>
                <a:ext cx="2592889" cy="703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.0196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=.54467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62FE09-8E24-4141-8CC4-839AA5D9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21" y="3865904"/>
                <a:ext cx="2592889" cy="703334"/>
              </a:xfrm>
              <a:prstGeom prst="rect">
                <a:avLst/>
              </a:prstGeom>
              <a:blipFill>
                <a:blip r:embed="rId12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311493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31843"/>
            <a:ext cx="8991600" cy="2743200"/>
          </a:xfrm>
        </p:spPr>
        <p:txBody>
          <a:bodyPr/>
          <a:lstStyle/>
          <a:p>
            <a:pPr eaLnBrk="1" hangingPunct="1">
              <a:spcBef>
                <a:spcPts val="50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Pseudo-First-Order: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</a:t>
            </a:r>
          </a:p>
          <a:p>
            <a:pPr lvl="1" eaLnBrk="1" hangingPunct="1">
              <a:spcBef>
                <a:spcPts val="500"/>
              </a:spcBef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All reactants, but one, are present at such high concentrations that they do not decrease significantly during the course of reaction </a:t>
            </a:r>
          </a:p>
          <a:p>
            <a:pPr lvl="1" eaLnBrk="1" hangingPunct="1">
              <a:spcBef>
                <a:spcPts val="500"/>
              </a:spcBef>
            </a:pPr>
            <a:r>
              <a:rPr lang="en-US" sz="2600" dirty="0">
                <a:solidFill>
                  <a:schemeClr val="accent4"/>
                </a:solidFill>
                <a:latin typeface="Arial" charset="0"/>
                <a:cs typeface="Arial" charset="0"/>
              </a:rPr>
              <a:t>Reaction rate is controlled by the concentration of the limiting reactant</a:t>
            </a:r>
            <a:endParaRPr lang="en-US" b="1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Other Reaction Orders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1752600" y="35814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40000"/>
              </a:spcBef>
            </a:pPr>
            <a:r>
              <a:rPr lang="en-US" sz="3600" dirty="0">
                <a:solidFill>
                  <a:schemeClr val="accent4"/>
                </a:solidFill>
              </a:rPr>
              <a:t>NO(</a:t>
            </a:r>
            <a:r>
              <a:rPr lang="en-US" sz="3600" i="1" dirty="0">
                <a:solidFill>
                  <a:schemeClr val="accent4"/>
                </a:solidFill>
              </a:rPr>
              <a:t>g) +</a:t>
            </a:r>
            <a:r>
              <a:rPr lang="en-US" sz="3600" dirty="0">
                <a:solidFill>
                  <a:schemeClr val="accent4"/>
                </a:solidFill>
              </a:rPr>
              <a:t> O</a:t>
            </a:r>
            <a:r>
              <a:rPr lang="en-US" sz="3600" baseline="-25000" dirty="0">
                <a:solidFill>
                  <a:schemeClr val="accent4"/>
                </a:solidFill>
              </a:rPr>
              <a:t>3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→</a:t>
            </a:r>
            <a:r>
              <a:rPr lang="en-US" sz="36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3600" dirty="0">
                <a:solidFill>
                  <a:schemeClr val="accent4"/>
                </a:solidFill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 + O</a:t>
            </a:r>
            <a:r>
              <a:rPr lang="en-US" sz="3600" baseline="-25000" dirty="0">
                <a:solidFill>
                  <a:schemeClr val="accent4"/>
                </a:solidFill>
              </a:rPr>
              <a:t>2</a:t>
            </a:r>
            <a:r>
              <a:rPr lang="en-US" sz="3600" dirty="0">
                <a:solidFill>
                  <a:schemeClr val="accent4"/>
                </a:solidFill>
              </a:rPr>
              <a:t>(</a:t>
            </a:r>
            <a:r>
              <a:rPr lang="en-US" sz="3600" i="1" dirty="0">
                <a:solidFill>
                  <a:schemeClr val="accent4"/>
                </a:solidFill>
              </a:rPr>
              <a:t>g</a:t>
            </a:r>
            <a:r>
              <a:rPr lang="en-US" sz="3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657599"/>
            <a:ext cx="8983133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90000"/>
              </a:lnSpc>
              <a:buFontTx/>
              <a:buNone/>
              <a:defRPr/>
            </a:pPr>
            <a:r>
              <a:rPr lang="en-US" kern="0" dirty="0">
                <a:solidFill>
                  <a:schemeClr val="accent4"/>
                </a:solidFill>
                <a:latin typeface="Arial"/>
                <a:cs typeface="Arial"/>
              </a:rPr>
              <a:t>Example: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354" y="4242637"/>
            <a:ext cx="182033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Actual 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49771"/>
              </p:ext>
            </p:extLst>
          </p:nvPr>
        </p:nvGraphicFramePr>
        <p:xfrm>
          <a:off x="2130271" y="4297969"/>
          <a:ext cx="3560011" cy="73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4" imgW="1104840" imgH="228600" progId="Equation.3">
                  <p:embed/>
                </p:oleObj>
              </mc:Choice>
              <mc:Fallback>
                <p:oleObj name="Equation" r:id="rId4" imgW="110484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0271" y="4297969"/>
                        <a:ext cx="3560011" cy="73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748867" y="4266261"/>
            <a:ext cx="3429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First order with respect to BOTH [NO] &amp; [O</a:t>
            </a:r>
            <a:r>
              <a:rPr lang="en-US" sz="2400" i="1" baseline="-25000" dirty="0">
                <a:solidFill>
                  <a:srgbClr val="FF0000"/>
                </a:solidFill>
              </a:rPr>
              <a:t>3</a:t>
            </a:r>
            <a:r>
              <a:rPr lang="en-US" sz="2400" i="1" dirty="0">
                <a:solidFill>
                  <a:srgbClr val="FF0000"/>
                </a:solidFill>
              </a:rPr>
              <a:t>] </a:t>
            </a:r>
            <a:endParaRPr lang="en-US" sz="2400" i="1" baseline="300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00" y="5163039"/>
            <a:ext cx="9055100" cy="41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50" i="1" dirty="0">
                <a:solidFill>
                  <a:srgbClr val="005BA9"/>
                </a:solidFill>
              </a:rPr>
              <a:t>However, if [O</a:t>
            </a:r>
            <a:r>
              <a:rPr lang="en-US" sz="2350" i="1" baseline="-25000" dirty="0">
                <a:solidFill>
                  <a:srgbClr val="005BA9"/>
                </a:solidFill>
              </a:rPr>
              <a:t>3</a:t>
            </a:r>
            <a:r>
              <a:rPr lang="en-US" sz="2350" i="1" dirty="0">
                <a:solidFill>
                  <a:srgbClr val="005BA9"/>
                </a:solidFill>
              </a:rPr>
              <a:t>] &gt;&gt; [NO], and [O</a:t>
            </a:r>
            <a:r>
              <a:rPr lang="en-US" sz="2350" i="1" baseline="-25000" dirty="0">
                <a:solidFill>
                  <a:srgbClr val="005BA9"/>
                </a:solidFill>
              </a:rPr>
              <a:t>3</a:t>
            </a:r>
            <a:r>
              <a:rPr lang="en-US" sz="2350" i="1" dirty="0">
                <a:solidFill>
                  <a:srgbClr val="005BA9"/>
                </a:solidFill>
              </a:rPr>
              <a:t>] essentially remains unchanged, </a:t>
            </a:r>
            <a:endParaRPr lang="en-US" sz="2350" i="1" baseline="30000" dirty="0">
              <a:solidFill>
                <a:srgbClr val="005BA9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354" y="5613412"/>
            <a:ext cx="182033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4"/>
                </a:solidFill>
              </a:rPr>
              <a:t>Pseudo Rate law</a:t>
            </a:r>
            <a:r>
              <a:rPr lang="en-US" sz="2800" dirty="0">
                <a:solidFill>
                  <a:schemeClr val="accent4"/>
                </a:solidFill>
              </a:rPr>
              <a:t>:</a:t>
            </a:r>
            <a:endParaRPr lang="en-US" sz="2800" i="1" baseline="30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961705"/>
              </p:ext>
            </p:extLst>
          </p:nvPr>
        </p:nvGraphicFramePr>
        <p:xfrm>
          <a:off x="2209800" y="5686465"/>
          <a:ext cx="2674937" cy="64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6" imgW="901440" imgH="215640" progId="Equation.3">
                  <p:embed/>
                </p:oleObj>
              </mc:Choice>
              <mc:Fallback>
                <p:oleObj name="Equation" r:id="rId6" imgW="901440" imgH="2156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5686465"/>
                        <a:ext cx="2674937" cy="64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6096000" y="5819754"/>
            <a:ext cx="3429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Where, kʹ = k[O</a:t>
            </a:r>
            <a:r>
              <a:rPr lang="en-US" sz="2400" i="1" baseline="-25000" dirty="0">
                <a:solidFill>
                  <a:srgbClr val="FF0000"/>
                </a:solidFill>
              </a:rPr>
              <a:t>3</a:t>
            </a:r>
            <a:r>
              <a:rPr lang="en-US" sz="2400" i="1" dirty="0">
                <a:solidFill>
                  <a:srgbClr val="FF0000"/>
                </a:solidFill>
              </a:rPr>
              <a:t>]</a:t>
            </a:r>
            <a:r>
              <a:rPr lang="en-US" sz="2400" i="1" baseline="-25000" dirty="0">
                <a:solidFill>
                  <a:srgbClr val="FF0000"/>
                </a:solidFill>
              </a:rPr>
              <a:t>0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50" y="6459481"/>
            <a:ext cx="9055100" cy="41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350" i="1" dirty="0">
                <a:solidFill>
                  <a:srgbClr val="005BA9"/>
                </a:solidFill>
              </a:rPr>
              <a:t>Reaction rate behaves like that of a first order reaction.</a:t>
            </a:r>
            <a:endParaRPr lang="en-US" sz="2350" i="1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29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/>
      <p:bldP spid="7" grpId="0"/>
      <p:bldP spid="8" grpId="0"/>
      <p:bldP spid="9" grpId="0"/>
      <p:bldP spid="14" grpId="0"/>
      <p:bldP spid="15" grpId="0"/>
      <p:bldP spid="16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83733"/>
            <a:ext cx="8991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Temperature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Increased temperature increases kinetic energy of molecules, molecular collisions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Activation Energy (</a:t>
            </a:r>
            <a:r>
              <a:rPr lang="en-US" b="1" i="1" dirty="0">
                <a:solidFill>
                  <a:schemeClr val="accent4"/>
                </a:solidFill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a</a:t>
            </a:r>
            <a:r>
              <a:rPr lang="en-US" b="1" dirty="0">
                <a:solidFill>
                  <a:schemeClr val="accent4"/>
                </a:solidFill>
                <a:latin typeface="Arial" charset="0"/>
                <a:cs typeface="Arial" charset="0"/>
              </a:rPr>
              <a:t>):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Minimum energy of molecular collisions required to break bonds in reactants, leading to formation of products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These factors are incorporated into rate constant </a:t>
            </a:r>
            <a:r>
              <a:rPr lang="en-US" i="1" dirty="0">
                <a:solidFill>
                  <a:schemeClr val="accent4"/>
                </a:solidFill>
                <a:latin typeface="Arial" charset="0"/>
                <a:cs typeface="Arial" charset="0"/>
              </a:rPr>
              <a:t>k</a:t>
            </a:r>
            <a:r>
              <a:rPr lang="en-US" dirty="0">
                <a:solidFill>
                  <a:schemeClr val="accent4"/>
                </a:solidFill>
                <a:latin typeface="Arial" charset="0"/>
                <a:cs typeface="Arial" charset="0"/>
              </a:rPr>
              <a:t> by the Arrhenius equation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Factors Affecting Rate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2514600" y="5867400"/>
            <a:ext cx="35205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rgbClr val="FF0000"/>
                </a:solidFill>
              </a:rPr>
              <a:t>Rate = </a:t>
            </a:r>
            <a:r>
              <a:rPr lang="en-US" sz="3200" i="1" dirty="0">
                <a:solidFill>
                  <a:srgbClr val="FF0000"/>
                </a:solidFill>
              </a:rPr>
              <a:t>k</a:t>
            </a:r>
            <a:r>
              <a:rPr lang="en-US" sz="3200" dirty="0">
                <a:solidFill>
                  <a:srgbClr val="FF0000"/>
                </a:solidFill>
              </a:rPr>
              <a:t>[A]</a:t>
            </a:r>
            <a:r>
              <a:rPr lang="en-US" sz="3200" i="1" baseline="30000" dirty="0">
                <a:solidFill>
                  <a:srgbClr val="FF0000"/>
                </a:solidFill>
              </a:rPr>
              <a:t>m</a:t>
            </a:r>
            <a:r>
              <a:rPr lang="en-US" sz="3200" dirty="0">
                <a:solidFill>
                  <a:srgbClr val="FF0000"/>
                </a:solidFill>
              </a:rPr>
              <a:t>[B]</a:t>
            </a:r>
            <a:r>
              <a:rPr lang="en-US" sz="3200" i="1" baseline="30000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12091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1694" y="1451240"/>
            <a:ext cx="7772400" cy="685800"/>
          </a:xfrm>
        </p:spPr>
        <p:txBody>
          <a:bodyPr/>
          <a:lstStyle/>
          <a:p>
            <a:pPr algn="ctr" eaLnBrk="1" hangingPunct="1">
              <a:spcBef>
                <a:spcPct val="100000"/>
              </a:spcBef>
              <a:buFontTx/>
              <a:buNone/>
              <a:defRPr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9600" y="4572000"/>
          <a:ext cx="787632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4" imgW="2539800" imgH="393480" progId="Equation.3">
                  <p:embed/>
                </p:oleObj>
              </mc:Choice>
              <mc:Fallback>
                <p:oleObj name="Equation" r:id="rId4" imgW="253980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4572000"/>
                        <a:ext cx="787632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 bwMode="auto">
          <a:xfrm>
            <a:off x="609600" y="1366838"/>
            <a:ext cx="977106" cy="9239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090333" y="1382846"/>
            <a:ext cx="977106" cy="923925"/>
          </a:xfrm>
          <a:prstGeom prst="ellips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749131" y="1359694"/>
            <a:ext cx="977106" cy="923925"/>
          </a:xfrm>
          <a:prstGeom prst="ellipse">
            <a:avLst/>
          </a:prstGeom>
          <a:noFill/>
          <a:ln w="28575" cap="flat" cmpd="sng" algn="ctr">
            <a:solidFill>
              <a:srgbClr val="1083D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29672"/>
              </p:ext>
            </p:extLst>
          </p:nvPr>
        </p:nvGraphicFramePr>
        <p:xfrm>
          <a:off x="533400" y="2673617"/>
          <a:ext cx="7350327" cy="1277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6" imgW="2260440" imgH="393480" progId="Equation.3">
                  <p:embed/>
                </p:oleObj>
              </mc:Choice>
              <mc:Fallback>
                <p:oleObj name="Equation" r:id="rId6" imgW="226044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2673617"/>
                        <a:ext cx="7350327" cy="1277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/>
          <p:cNvSpPr/>
          <p:nvPr/>
        </p:nvSpPr>
        <p:spPr bwMode="auto">
          <a:xfrm>
            <a:off x="2286000" y="3352800"/>
            <a:ext cx="556591" cy="7268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59598" y="3352800"/>
            <a:ext cx="556591" cy="726845"/>
          </a:xfrm>
          <a:prstGeom prst="ellipse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354900" y="3380434"/>
            <a:ext cx="556591" cy="726845"/>
          </a:xfrm>
          <a:prstGeom prst="ellipse">
            <a:avLst/>
          </a:prstGeom>
          <a:noFill/>
          <a:ln w="28575" cap="flat" cmpd="sng" algn="ctr">
            <a:solidFill>
              <a:srgbClr val="1083D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59436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5BA9"/>
                </a:solidFill>
              </a:rPr>
              <a:t>An expression relating the rate of reaction to each of the reactants and products.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802CA-6676-4240-8ACE-C02339406C6F}"/>
              </a:ext>
            </a:extLst>
          </p:cNvPr>
          <p:cNvSpPr txBox="1"/>
          <p:nvPr/>
        </p:nvSpPr>
        <p:spPr>
          <a:xfrm>
            <a:off x="661562" y="4202668"/>
            <a:ext cx="777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 by coefficients to make reaction rates constant (always positive)</a:t>
            </a:r>
          </a:p>
        </p:txBody>
      </p:sp>
    </p:spTree>
    <p:extLst>
      <p:ext uri="{BB962C8B-B14F-4D97-AF65-F5344CB8AC3E}">
        <p14:creationId xmlns:p14="http://schemas.microsoft.com/office/powerpoint/2010/main" val="1852670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uild="p"/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450395"/>
            <a:ext cx="8077200" cy="2667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R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 = universal gas constant (in J/</a:t>
            </a:r>
            <a:r>
              <a:rPr lang="en-US" sz="2800" dirty="0" err="1">
                <a:solidFill>
                  <a:schemeClr val="accent4"/>
                </a:solidFill>
                <a:latin typeface="Arial" charset="0"/>
                <a:cs typeface="Arial" charset="0"/>
              </a:rPr>
              <a:t>mol·K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T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 = temperature (in kelvin)</a:t>
            </a: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8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 is a collisional frequency factor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accent4"/>
                </a:solidFill>
                <a:latin typeface="Arial" charset="0"/>
                <a:cs typeface="Arial" charset="0"/>
              </a:rPr>
              <a:t>Includes frequency of collisions and an orientation factor</a:t>
            </a:r>
          </a:p>
        </p:txBody>
      </p:sp>
      <p:sp>
        <p:nvSpPr>
          <p:cNvPr id="63529" name="TextBox 4"/>
          <p:cNvSpPr txBox="1">
            <a:spLocks noChangeArrowheads="1"/>
          </p:cNvSpPr>
          <p:nvPr/>
        </p:nvSpPr>
        <p:spPr bwMode="auto">
          <a:xfrm>
            <a:off x="381000" y="5257798"/>
            <a:ext cx="2286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 form: 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Arrhenius Equation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316657"/>
              </p:ext>
            </p:extLst>
          </p:nvPr>
        </p:nvGraphicFramePr>
        <p:xfrm>
          <a:off x="2840264" y="1066800"/>
          <a:ext cx="3098800" cy="135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0" name="Equation" r:id="rId4" imgW="723600" imgH="317160" progId="Equation.3">
                  <p:embed/>
                </p:oleObj>
              </mc:Choice>
              <mc:Fallback>
                <p:oleObj name="Equation" r:id="rId4" imgW="723600" imgH="31716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0264" y="1066800"/>
                        <a:ext cx="3098800" cy="1359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67775"/>
              </p:ext>
            </p:extLst>
          </p:nvPr>
        </p:nvGraphicFramePr>
        <p:xfrm>
          <a:off x="2544565" y="4937124"/>
          <a:ext cx="3771900" cy="1186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Equation" r:id="rId6" imgW="1371600" imgH="431640" progId="Equation.3">
                  <p:embed/>
                </p:oleObj>
              </mc:Choice>
              <mc:Fallback>
                <p:oleObj name="Equation" r:id="rId6" imgW="1371600" imgH="431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4565" y="4937124"/>
                        <a:ext cx="3771900" cy="1186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254000" y="1214047"/>
            <a:ext cx="2286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Pay attention here to units!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6553200" y="1250066"/>
            <a:ext cx="2571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</a:t>
            </a:r>
            <a:r>
              <a:rPr lang="en-US" sz="2400" i="1" baseline="-250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</a:t>
            </a:r>
            <a:r>
              <a:rPr lang="en-US" sz="2400" i="1" baseline="-250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= activation energy (kJ/</a:t>
            </a:r>
            <a:r>
              <a:rPr lang="en-US" sz="2400" i="1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mol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, or J/</a:t>
            </a:r>
            <a:r>
              <a:rPr lang="en-US" sz="2400" i="1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mol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88771" y="6124121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   =       m • x      +  C </a:t>
            </a:r>
          </a:p>
        </p:txBody>
      </p:sp>
    </p:spTree>
    <p:extLst>
      <p:ext uri="{BB962C8B-B14F-4D97-AF65-F5344CB8AC3E}">
        <p14:creationId xmlns:p14="http://schemas.microsoft.com/office/powerpoint/2010/main" val="2180299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28" grpId="0" build="p"/>
      <p:bldP spid="63529" grpId="0"/>
      <p:bldP spid="10" grpId="0"/>
      <p:bldP spid="15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228600" y="2895600"/>
            <a:ext cx="8915400" cy="20005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400" b="1" dirty="0">
                <a:solidFill>
                  <a:schemeClr val="accent4"/>
                </a:solidFill>
                <a:latin typeface="Arial"/>
                <a:cs typeface="Arial"/>
              </a:rPr>
              <a:t>Frequency Factor (</a:t>
            </a:r>
            <a:r>
              <a:rPr lang="en-US" sz="3400" b="1" i="1" dirty="0">
                <a:solidFill>
                  <a:schemeClr val="accent4"/>
                </a:solidFill>
                <a:latin typeface="Arial"/>
                <a:cs typeface="Arial"/>
              </a:rPr>
              <a:t>A</a:t>
            </a:r>
            <a:r>
              <a:rPr lang="en-US" sz="3400" b="1" dirty="0">
                <a:solidFill>
                  <a:schemeClr val="accent4"/>
                </a:solidFill>
                <a:latin typeface="Arial"/>
                <a:cs typeface="Arial"/>
              </a:rPr>
              <a:t>)</a:t>
            </a:r>
            <a:r>
              <a:rPr lang="en-US" sz="3400" dirty="0">
                <a:solidFill>
                  <a:schemeClr val="accent4"/>
                </a:solidFill>
                <a:latin typeface="Arial"/>
                <a:cs typeface="Arial"/>
              </a:rPr>
              <a:t>: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3000" dirty="0">
                <a:solidFill>
                  <a:schemeClr val="accent4"/>
                </a:solidFill>
                <a:latin typeface="Arial"/>
                <a:cs typeface="Arial"/>
              </a:rPr>
              <a:t>Product of molecular collisions and a factor that expresses the probability that the orientation of the molecules is appropriate for reaction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Frequency Factor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29777"/>
              </p:ext>
            </p:extLst>
          </p:nvPr>
        </p:nvGraphicFramePr>
        <p:xfrm>
          <a:off x="2839972" y="1145402"/>
          <a:ext cx="3464055" cy="151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Equation" r:id="rId4" imgW="723600" imgH="317160" progId="Equation.3">
                  <p:embed/>
                </p:oleObj>
              </mc:Choice>
              <mc:Fallback>
                <p:oleObj name="Equation" r:id="rId4" imgW="723600" imgH="3171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9972" y="1145402"/>
                        <a:ext cx="3464055" cy="151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71499" y="5152551"/>
            <a:ext cx="8001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This has its underpinnings in statistical mechanics, which we won’t delve into. </a:t>
            </a:r>
          </a:p>
        </p:txBody>
      </p:sp>
    </p:spTree>
    <p:extLst>
      <p:ext uri="{BB962C8B-B14F-4D97-AF65-F5344CB8AC3E}">
        <p14:creationId xmlns:p14="http://schemas.microsoft.com/office/powerpoint/2010/main" val="2439259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9" name="TextBox 4"/>
          <p:cNvSpPr txBox="1">
            <a:spLocks noChangeArrowheads="1"/>
          </p:cNvSpPr>
          <p:nvPr/>
        </p:nvSpPr>
        <p:spPr bwMode="auto">
          <a:xfrm>
            <a:off x="685800" y="3657600"/>
            <a:ext cx="21209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ea typeface="ＭＳ Ｐゴシック" charset="-128"/>
              </a:rPr>
              <a:t>Activation</a:t>
            </a:r>
          </a:p>
          <a:p>
            <a:r>
              <a:rPr lang="en-US" sz="3000" dirty="0">
                <a:solidFill>
                  <a:srgbClr val="FF0000"/>
                </a:solidFill>
                <a:ea typeface="ＭＳ Ｐゴシック" charset="-128"/>
              </a:rPr>
              <a:t>energy (</a:t>
            </a:r>
            <a:r>
              <a:rPr lang="en-US" sz="3000" i="1" dirty="0">
                <a:solidFill>
                  <a:srgbClr val="FF0000"/>
                </a:solidFill>
                <a:ea typeface="ＭＳ Ｐゴシック" charset="-128"/>
              </a:rPr>
              <a:t>E</a:t>
            </a:r>
            <a:r>
              <a:rPr lang="en-US" sz="3000" i="1" baseline="-25000" dirty="0">
                <a:solidFill>
                  <a:srgbClr val="FF0000"/>
                </a:solidFill>
                <a:ea typeface="ＭＳ Ｐゴシック" charset="-128"/>
              </a:rPr>
              <a:t>a</a:t>
            </a:r>
            <a:r>
              <a:rPr lang="en-US" sz="3000" dirty="0">
                <a:solidFill>
                  <a:srgbClr val="FF0000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65560" name="TextBox 13"/>
          <p:cNvSpPr txBox="1">
            <a:spLocks noChangeArrowheads="1"/>
          </p:cNvSpPr>
          <p:nvPr/>
        </p:nvSpPr>
        <p:spPr bwMode="auto">
          <a:xfrm>
            <a:off x="457200" y="1117600"/>
            <a:ext cx="85908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High-energy “transition state” or </a:t>
            </a:r>
            <a:r>
              <a:rPr lang="ja-JP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activated complex</a:t>
            </a:r>
            <a:r>
              <a:rPr lang="ja-JP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”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655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1" y="1934332"/>
            <a:ext cx="6372944" cy="477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5562" name="Straight Arrow Connector 15"/>
          <p:cNvCxnSpPr>
            <a:cxnSpLocks noChangeShapeType="1"/>
            <a:stCxn id="65560" idx="2"/>
          </p:cNvCxnSpPr>
          <p:nvPr/>
        </p:nvCxnSpPr>
        <p:spPr bwMode="auto">
          <a:xfrm>
            <a:off x="4752607" y="1640820"/>
            <a:ext cx="1190993" cy="695980"/>
          </a:xfrm>
          <a:prstGeom prst="straightConnector1">
            <a:avLst/>
          </a:prstGeom>
          <a:noFill/>
          <a:ln w="28575">
            <a:solidFill>
              <a:srgbClr val="FF0202"/>
            </a:solidFill>
            <a:round/>
            <a:headEnd/>
            <a:tailEnd type="arrow" w="med" len="med"/>
          </a:ln>
        </p:spPr>
      </p:cxnSp>
      <p:cxnSp>
        <p:nvCxnSpPr>
          <p:cNvPr id="65563" name="Straight Arrow Connector 8"/>
          <p:cNvCxnSpPr>
            <a:cxnSpLocks noChangeShapeType="1"/>
            <a:stCxn id="65559" idx="3"/>
          </p:cNvCxnSpPr>
          <p:nvPr/>
        </p:nvCxnSpPr>
        <p:spPr bwMode="auto">
          <a:xfrm flipV="1">
            <a:off x="2806700" y="3733800"/>
            <a:ext cx="3441700" cy="431800"/>
          </a:xfrm>
          <a:prstGeom prst="straightConnector1">
            <a:avLst/>
          </a:prstGeom>
          <a:noFill/>
          <a:ln w="28575">
            <a:solidFill>
              <a:srgbClr val="FF0202"/>
            </a:solidFill>
            <a:round/>
            <a:headEnd/>
            <a:tailEnd type="arrow" w="med" len="med"/>
          </a:ln>
        </p:spPr>
      </p:cxnSp>
      <p:sp>
        <p:nvSpPr>
          <p:cNvPr id="14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Energy Profile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7391400" y="2703493"/>
            <a:ext cx="1371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energy barrier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733801" y="5004137"/>
            <a:ext cx="35051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Also note, based on relative energies you can say this reaction is exothermic!</a:t>
            </a:r>
          </a:p>
        </p:txBody>
      </p:sp>
    </p:spTree>
    <p:extLst>
      <p:ext uri="{BB962C8B-B14F-4D97-AF65-F5344CB8AC3E}">
        <p14:creationId xmlns:p14="http://schemas.microsoft.com/office/powerpoint/2010/main" val="3930693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9" grpId="0"/>
      <p:bldP spid="65560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8244" y="3633469"/>
            <a:ext cx="6019800" cy="2047875"/>
          </a:xfrm>
        </p:spPr>
        <p:txBody>
          <a:bodyPr/>
          <a:lstStyle/>
          <a:p>
            <a:pPr marL="0" indent="0" algn="ctr" eaLnBrk="1" hangingPunct="1">
              <a:spcBef>
                <a:spcPts val="1200"/>
              </a:spcBef>
              <a:buNone/>
            </a:pPr>
            <a:r>
              <a:rPr lang="en-US" sz="2800" b="1" dirty="0">
                <a:solidFill>
                  <a:schemeClr val="accent4"/>
                </a:solidFill>
                <a:latin typeface="Arial" charset="0"/>
                <a:cs typeface="Arial" charset="0"/>
              </a:rPr>
              <a:t>Average Kinetic Energy:</a:t>
            </a:r>
          </a:p>
          <a:p>
            <a:pPr marL="0" indent="0" algn="ctr" eaLnBrk="1" hangingPunct="1">
              <a:spcBef>
                <a:spcPts val="1200"/>
              </a:spcBef>
              <a:buNone/>
            </a:pPr>
            <a:endParaRPr lang="en-US" sz="600" b="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marL="0" indent="0" algn="ctr" eaLnBrk="1" hangingPunct="1">
              <a:spcBef>
                <a:spcPts val="1200"/>
              </a:spcBef>
              <a:buNone/>
            </a:pPr>
            <a:endParaRPr lang="en-US" sz="600" dirty="0">
              <a:solidFill>
                <a:schemeClr val="accent4"/>
              </a:solidFill>
              <a:latin typeface="Arial" charset="0"/>
              <a:cs typeface="Arial" charset="0"/>
            </a:endParaRPr>
          </a:p>
          <a:p>
            <a:pPr marL="457200" lvl="1" indent="0" algn="ctr" eaLnBrk="1" hangingPunct="1">
              <a:spcBef>
                <a:spcPts val="1200"/>
              </a:spcBef>
              <a:buNone/>
            </a:pPr>
            <a:endParaRPr lang="en-US" sz="600" dirty="0">
              <a:solidFill>
                <a:schemeClr val="accent4"/>
              </a:solidFill>
              <a:latin typeface="Arial" charset="0"/>
              <a:ea typeface="ＭＳ Ｐゴシック" charset="-128"/>
              <a:cs typeface="Arial" charset="0"/>
            </a:endParaRPr>
          </a:p>
          <a:p>
            <a:pPr marL="0" lvl="1" indent="0" algn="ctr" eaLnBrk="1" hangingPunct="1">
              <a:spcBef>
                <a:spcPts val="1200"/>
              </a:spcBef>
              <a:buNone/>
            </a:pPr>
            <a:r>
              <a:rPr lang="en-US" sz="2400" b="0" i="1" dirty="0">
                <a:solidFill>
                  <a:schemeClr val="accent4"/>
                </a:solidFill>
                <a:latin typeface="Arial" charset="0"/>
                <a:ea typeface="ＭＳ Ｐゴシック" charset="-128"/>
                <a:cs typeface="Arial" charset="0"/>
              </a:rPr>
              <a:t>u</a:t>
            </a:r>
            <a:r>
              <a:rPr lang="en-US" sz="2400" b="0" baseline="-25000" dirty="0">
                <a:solidFill>
                  <a:schemeClr val="accent4"/>
                </a:solidFill>
                <a:latin typeface="Arial" charset="0"/>
                <a:ea typeface="ＭＳ Ｐゴシック" charset="-128"/>
                <a:cs typeface="Arial" charset="0"/>
              </a:rPr>
              <a:t>rms</a:t>
            </a:r>
            <a:r>
              <a:rPr lang="en-US" sz="2400" b="0" dirty="0">
                <a:solidFill>
                  <a:schemeClr val="accent4"/>
                </a:solidFill>
                <a:latin typeface="Arial" charset="0"/>
                <a:ea typeface="ＭＳ Ｐゴシック" charset="-128"/>
                <a:cs typeface="Arial" charset="0"/>
              </a:rPr>
              <a:t> = the root-mean-squared speed of the molecules; </a:t>
            </a:r>
            <a:r>
              <a:rPr lang="en-US" sz="2400" b="0" i="1" dirty="0">
                <a:solidFill>
                  <a:schemeClr val="accent4"/>
                </a:solidFill>
                <a:latin typeface="Arial" charset="0"/>
                <a:ea typeface="ＭＳ Ｐゴシック" charset="-128"/>
                <a:cs typeface="Arial" charset="0"/>
              </a:rPr>
              <a:t>m</a:t>
            </a:r>
            <a:r>
              <a:rPr lang="en-US" sz="2400" b="0" dirty="0">
                <a:solidFill>
                  <a:schemeClr val="accent4"/>
                </a:solidFill>
                <a:latin typeface="Arial" charset="0"/>
                <a:ea typeface="ＭＳ Ｐゴシック" charset="-128"/>
                <a:cs typeface="Arial" charset="0"/>
              </a:rPr>
              <a:t> = molecular mass.</a:t>
            </a:r>
          </a:p>
        </p:txBody>
      </p:sp>
      <p:pic>
        <p:nvPicPr>
          <p:cNvPr id="107525" name="Picture 4" descr="FIG10.07_CHEMAT1_CH10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577" y="3557079"/>
            <a:ext cx="6003567" cy="321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800" kern="0" dirty="0">
                <a:solidFill>
                  <a:srgbClr val="084333"/>
                </a:solidFill>
                <a:cs typeface="Georgia"/>
              </a:rPr>
              <a:t>Review: Kinetic Molecular Theory (KMT)</a:t>
            </a:r>
            <a:endParaRPr lang="en-US" sz="3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144781" y="4090669"/>
          <a:ext cx="2211387" cy="8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4" imgW="1002960" imgH="393480" progId="Equation.3">
                  <p:embed/>
                </p:oleObj>
              </mc:Choice>
              <mc:Fallback>
                <p:oleObj name="Equation" r:id="rId4" imgW="100296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4781" y="4090669"/>
                        <a:ext cx="2211387" cy="8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FIG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8388" y="1087676"/>
            <a:ext cx="3916715" cy="254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6200" y="1134532"/>
            <a:ext cx="5007526" cy="838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sz="2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best to represent the kinetic energy of a collection of gas particles?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33400" y="1861616"/>
            <a:ext cx="4369526" cy="127426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sz="20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i="1" kern="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most probable speed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sz="2000" i="1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i="1" kern="0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sz="20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speed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sz="20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i="1" kern="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root-mean-square speed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7089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0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295400"/>
            <a:ext cx="630079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714" y="3200400"/>
            <a:ext cx="4384086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Effect of Temperature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236497" y="4919008"/>
            <a:ext cx="2971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Increasing temperature helps more molecules overcome energy barrier.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675584"/>
              </p:ext>
            </p:extLst>
          </p:nvPr>
        </p:nvGraphicFramePr>
        <p:xfrm>
          <a:off x="5943600" y="1676400"/>
          <a:ext cx="2114092" cy="76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6" imgW="672840" imgH="241200" progId="Equation.3">
                  <p:embed/>
                </p:oleObj>
              </mc:Choice>
              <mc:Fallback>
                <p:oleObj name="Equation" r:id="rId6" imgW="672840" imgH="241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3600" y="1676400"/>
                        <a:ext cx="2114092" cy="762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16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Box 7"/>
          <p:cNvSpPr txBox="1">
            <a:spLocks noChangeArrowheads="1"/>
          </p:cNvSpPr>
          <p:nvPr/>
        </p:nvSpPr>
        <p:spPr bwMode="auto">
          <a:xfrm>
            <a:off x="708602" y="1066800"/>
            <a:ext cx="77267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Molecular Orientation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10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t="23625" b="39473"/>
          <a:stretch/>
        </p:blipFill>
        <p:spPr bwMode="auto">
          <a:xfrm>
            <a:off x="33867" y="2819400"/>
            <a:ext cx="5257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FIG13"/>
          <p:cNvPicPr>
            <a:picLocks noChangeAspect="1" noChangeArrowheads="1"/>
          </p:cNvPicPr>
          <p:nvPr/>
        </p:nvPicPr>
        <p:blipFill rotWithShape="1">
          <a:blip r:embed="rId4"/>
          <a:srcRect b="61354"/>
          <a:stretch/>
        </p:blipFill>
        <p:spPr bwMode="auto">
          <a:xfrm>
            <a:off x="5181600" y="1789331"/>
            <a:ext cx="3742687" cy="10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b="77156"/>
          <a:stretch/>
        </p:blipFill>
        <p:spPr bwMode="auto">
          <a:xfrm>
            <a:off x="76200" y="1828801"/>
            <a:ext cx="5257800" cy="9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t="23625" b="61470"/>
          <a:stretch/>
        </p:blipFill>
        <p:spPr bwMode="auto">
          <a:xfrm>
            <a:off x="76200" y="2858871"/>
            <a:ext cx="52578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t="60421" b="919"/>
          <a:stretch/>
        </p:blipFill>
        <p:spPr bwMode="auto">
          <a:xfrm>
            <a:off x="76200" y="4495800"/>
            <a:ext cx="525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FIG13"/>
          <p:cNvPicPr>
            <a:picLocks noChangeAspect="1" noChangeArrowheads="1"/>
          </p:cNvPicPr>
          <p:nvPr/>
        </p:nvPicPr>
        <p:blipFill rotWithShape="1">
          <a:blip r:embed="rId4"/>
          <a:srcRect t="39254"/>
          <a:stretch/>
        </p:blipFill>
        <p:spPr bwMode="auto">
          <a:xfrm>
            <a:off x="5190067" y="2895600"/>
            <a:ext cx="3742687" cy="161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571999" y="4876800"/>
            <a:ext cx="4343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Only molecules that collide in the proper orientation will react. (This is more obvious with complicated molecules.)</a:t>
            </a:r>
          </a:p>
        </p:txBody>
      </p:sp>
    </p:spTree>
    <p:extLst>
      <p:ext uri="{BB962C8B-B14F-4D97-AF65-F5344CB8AC3E}">
        <p14:creationId xmlns:p14="http://schemas.microsoft.com/office/powerpoint/2010/main" val="199221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628775"/>
            <a:ext cx="56324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Energy Profiles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762000" y="1010708"/>
            <a:ext cx="77267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116738" name="TextBox 5"/>
          <p:cNvSpPr txBox="1">
            <a:spLocks noChangeArrowheads="1"/>
          </p:cNvSpPr>
          <p:nvPr/>
        </p:nvSpPr>
        <p:spPr bwMode="auto">
          <a:xfrm>
            <a:off x="152400" y="2101454"/>
            <a:ext cx="390005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Low 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</a:rPr>
              <a:t>E</a:t>
            </a:r>
            <a:r>
              <a:rPr lang="en-US" sz="3000" i="1" baseline="-25000" dirty="0">
                <a:solidFill>
                  <a:schemeClr val="accent4"/>
                </a:solidFill>
                <a:ea typeface="ＭＳ Ｐゴシック" charset="-128"/>
              </a:rPr>
              <a:t>a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 = large </a:t>
            </a:r>
            <a:r>
              <a:rPr lang="en-US" sz="3000" i="1" dirty="0">
                <a:solidFill>
                  <a:schemeClr val="accent4"/>
                </a:solidFill>
                <a:ea typeface="ＭＳ Ｐゴシック" charset="-128"/>
              </a:rPr>
              <a:t>k, </a:t>
            </a:r>
            <a:r>
              <a:rPr lang="en-US" sz="3000" dirty="0">
                <a:solidFill>
                  <a:schemeClr val="accent4"/>
                </a:solidFill>
                <a:ea typeface="ＭＳ Ｐゴシック" charset="-128"/>
              </a:rPr>
              <a:t>fast forward reaction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680844" y="4243387"/>
            <a:ext cx="353002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 low barrier means more molecules can get over it and the reaction will be “fast”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560271" y="2108756"/>
            <a:ext cx="21067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Transition-state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521450" y="6150114"/>
            <a:ext cx="2667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32518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Practical application of Arrhenius Equation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92556"/>
              </p:ext>
            </p:extLst>
          </p:nvPr>
        </p:nvGraphicFramePr>
        <p:xfrm>
          <a:off x="6434390" y="2774869"/>
          <a:ext cx="2633410" cy="115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5" imgW="723600" imgH="317160" progId="Equation.3">
                  <p:embed/>
                </p:oleObj>
              </mc:Choice>
              <mc:Fallback>
                <p:oleObj name="Equation" r:id="rId5" imgW="723600" imgH="31716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4390" y="2774869"/>
                        <a:ext cx="2633410" cy="115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09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/>
      <p:bldP spid="7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524000"/>
            <a:ext cx="5334000" cy="52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Energy Profiles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01600" y="997635"/>
            <a:ext cx="77267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← 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+  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457200" y="2295180"/>
            <a:ext cx="380740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000" i="1" baseline="-2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small </a:t>
            </a:r>
            <a:r>
              <a:rPr lang="en-US" sz="30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slow reverse reaction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981200" y="1565190"/>
            <a:ext cx="27773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note that we have “reversed” the reaction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5546244" y="4572000"/>
            <a:ext cx="35300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5BA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 high barrier means most molecules will not have enough energy to react, and the reaction will be slow.</a:t>
            </a: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705600" y="2219235"/>
            <a:ext cx="21067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Transition-state</a:t>
            </a: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6196878" y="6083440"/>
            <a:ext cx="31242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32518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Practical application of Arrhenius Equation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888850"/>
              </p:ext>
            </p:extLst>
          </p:nvPr>
        </p:nvGraphicFramePr>
        <p:xfrm>
          <a:off x="6510590" y="2741182"/>
          <a:ext cx="2633410" cy="115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Equation" r:id="rId4" imgW="723600" imgH="317160" progId="Equation.3">
                  <p:embed/>
                </p:oleObj>
              </mc:Choice>
              <mc:Fallback>
                <p:oleObj name="Equation" r:id="rId4" imgW="723600" imgH="31716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0590" y="2741182"/>
                        <a:ext cx="2633410" cy="115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933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  <p:bldP spid="7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295400"/>
            <a:ext cx="7010400" cy="533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76" name="Rectangle 7"/>
          <p:cNvSpPr>
            <a:spLocks noChangeArrowheads="1"/>
          </p:cNvSpPr>
          <p:nvPr/>
        </p:nvSpPr>
        <p:spPr bwMode="auto">
          <a:xfrm>
            <a:off x="2667000" y="1264989"/>
            <a:ext cx="4267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Graphical Determination of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E</a:t>
            </a:r>
            <a:r>
              <a:rPr lang="en-US" sz="4400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0162"/>
              </p:ext>
            </p:extLst>
          </p:nvPr>
        </p:nvGraphicFramePr>
        <p:xfrm>
          <a:off x="4504267" y="2016838"/>
          <a:ext cx="4114800" cy="1294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" name="Equation" r:id="rId5" imgW="1371600" imgH="431640" progId="Equation.3">
                  <p:embed/>
                </p:oleObj>
              </mc:Choice>
              <mc:Fallback>
                <p:oleObj name="Equation" r:id="rId5" imgW="1371600" imgH="431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4267" y="2016838"/>
                        <a:ext cx="4114800" cy="12949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191083"/>
              </p:ext>
            </p:extLst>
          </p:nvPr>
        </p:nvGraphicFramePr>
        <p:xfrm>
          <a:off x="4964112" y="3186611"/>
          <a:ext cx="1970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8" name="Equation" r:id="rId7" imgW="672840" imgH="203040" progId="Equation.3">
                  <p:embed/>
                </p:oleObj>
              </mc:Choice>
              <mc:Fallback>
                <p:oleObj name="Equation" r:id="rId7" imgW="672840" imgH="2030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4112" y="3186611"/>
                        <a:ext cx="1970088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439957" y="3815161"/>
            <a:ext cx="284638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Equation for a line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77385" y="1526182"/>
            <a:ext cx="93608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dirty="0">
                <a:solidFill>
                  <a:srgbClr val="FF0000"/>
                </a:solidFill>
              </a:rPr>
              <a:t>ln </a:t>
            </a:r>
            <a:r>
              <a:rPr lang="en-US" sz="3200" i="1" dirty="0">
                <a:solidFill>
                  <a:srgbClr val="FF0000"/>
                </a:solidFill>
              </a:rPr>
              <a:t>A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47334" y="4097324"/>
            <a:ext cx="20465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rgbClr val="FF0000"/>
                </a:solidFill>
              </a:rPr>
              <a:t>m</a:t>
            </a:r>
            <a:r>
              <a:rPr lang="en-US" sz="3200" dirty="0">
                <a:solidFill>
                  <a:srgbClr val="FF0000"/>
                </a:solidFill>
              </a:rPr>
              <a:t> = -</a:t>
            </a:r>
            <a:r>
              <a:rPr lang="en-US" sz="3200" i="1" dirty="0" err="1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>
                <a:solidFill>
                  <a:srgbClr val="FF0000"/>
                </a:solidFill>
              </a:rPr>
              <a:t>a</a:t>
            </a:r>
            <a:r>
              <a:rPr lang="en-US" sz="3200" i="1" dirty="0">
                <a:solidFill>
                  <a:srgbClr val="FF0000"/>
                </a:solidFill>
              </a:rPr>
              <a:t>/R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1944" y="4842654"/>
            <a:ext cx="120375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3200" i="1" dirty="0">
                <a:solidFill>
                  <a:srgbClr val="FF0000"/>
                </a:solidFill>
              </a:rPr>
              <a:t>linear</a:t>
            </a:r>
            <a:endParaRPr lang="en-US" sz="3200" i="1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306957"/>
              </p:ext>
            </p:extLst>
          </p:nvPr>
        </p:nvGraphicFramePr>
        <p:xfrm>
          <a:off x="4837380" y="968677"/>
          <a:ext cx="2446075" cy="107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Equation" r:id="rId9" imgW="723600" imgH="317160" progId="Equation.3">
                  <p:embed/>
                </p:oleObj>
              </mc:Choice>
              <mc:Fallback>
                <p:oleObj name="Equation" r:id="rId9" imgW="723600" imgH="31716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7380" y="968677"/>
                        <a:ext cx="2446075" cy="107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605948" y="1302954"/>
            <a:ext cx="229248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Take </a:t>
            </a:r>
            <a:r>
              <a:rPr lang="en-US" sz="2400" dirty="0">
                <a:solidFill>
                  <a:srgbClr val="005BA9"/>
                </a:solidFill>
              </a:rPr>
              <a:t>ln</a:t>
            </a:r>
            <a:r>
              <a:rPr lang="en-US" sz="2400" i="1" dirty="0">
                <a:solidFill>
                  <a:srgbClr val="005BA9"/>
                </a:solidFill>
              </a:rPr>
              <a:t> of both sides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56478" y="2173443"/>
            <a:ext cx="179142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i="1" dirty="0">
                <a:solidFill>
                  <a:srgbClr val="005BA9"/>
                </a:solidFill>
              </a:rPr>
              <a:t>Rearrange</a:t>
            </a:r>
            <a:endParaRPr lang="en-US" sz="2400" i="1" baseline="30000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5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Box 4"/>
          <p:cNvSpPr txBox="1">
            <a:spLocks noChangeArrowheads="1"/>
          </p:cNvSpPr>
          <p:nvPr/>
        </p:nvSpPr>
        <p:spPr bwMode="auto">
          <a:xfrm>
            <a:off x="-1" y="2059973"/>
            <a:ext cx="927946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determination of k at two different temperatures: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Mathematical Determination of </a:t>
            </a:r>
            <a:r>
              <a:rPr lang="en-US" sz="4400" i="1" kern="0" dirty="0">
                <a:solidFill>
                  <a:srgbClr val="084333"/>
                </a:solidFill>
                <a:cs typeface="Arial" panose="020B0604020202020204" pitchFamily="34" charset="0"/>
              </a:rPr>
              <a:t>E</a:t>
            </a:r>
            <a:r>
              <a:rPr lang="en-US" sz="4400" kern="0" baseline="-25000" dirty="0">
                <a:solidFill>
                  <a:srgbClr val="084333"/>
                </a:solidFill>
                <a:cs typeface="Arial" panose="020B0604020202020204" pitchFamily="34" charset="0"/>
              </a:rPr>
              <a:t>a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829327"/>
              </p:ext>
            </p:extLst>
          </p:nvPr>
        </p:nvGraphicFramePr>
        <p:xfrm>
          <a:off x="2100131" y="1019999"/>
          <a:ext cx="3538669" cy="111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3" imgW="1371600" imgH="431640" progId="Equation.3">
                  <p:embed/>
                </p:oleObj>
              </mc:Choice>
              <mc:Fallback>
                <p:oleObj name="Equation" r:id="rId3" imgW="1371600" imgH="4316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0131" y="1019999"/>
                        <a:ext cx="3538669" cy="11136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748951"/>
              </p:ext>
            </p:extLst>
          </p:nvPr>
        </p:nvGraphicFramePr>
        <p:xfrm>
          <a:off x="685800" y="2521638"/>
          <a:ext cx="313928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5" imgW="1434960" imgH="482400" progId="Equation.3">
                  <p:embed/>
                </p:oleObj>
              </mc:Choice>
              <mc:Fallback>
                <p:oleObj name="Equation" r:id="rId5" imgW="1434960" imgH="4824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2521638"/>
                        <a:ext cx="3139280" cy="1055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-8468" y="3543216"/>
            <a:ext cx="673946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005B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two equations through subtraction: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66342"/>
              </p:ext>
            </p:extLst>
          </p:nvPr>
        </p:nvGraphicFramePr>
        <p:xfrm>
          <a:off x="719667" y="3930808"/>
          <a:ext cx="6780213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Equation" r:id="rId7" imgW="3098520" imgH="507960" progId="Equation.3">
                  <p:embed/>
                </p:oleObj>
              </mc:Choice>
              <mc:Fallback>
                <p:oleObj name="Equation" r:id="rId7" imgW="3098520" imgH="50796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9667" y="3930808"/>
                        <a:ext cx="6780213" cy="1111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27666"/>
              </p:ext>
            </p:extLst>
          </p:nvPr>
        </p:nvGraphicFramePr>
        <p:xfrm>
          <a:off x="719667" y="4931823"/>
          <a:ext cx="46132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Equation" r:id="rId9" imgW="2108160" imgH="482400" progId="Equation.3">
                  <p:embed/>
                </p:oleObj>
              </mc:Choice>
              <mc:Fallback>
                <p:oleObj name="Equation" r:id="rId9" imgW="2108160" imgH="4824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7" y="4931823"/>
                        <a:ext cx="4613275" cy="105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981408"/>
              </p:ext>
            </p:extLst>
          </p:nvPr>
        </p:nvGraphicFramePr>
        <p:xfrm>
          <a:off x="1295400" y="5791200"/>
          <a:ext cx="3084513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0" name="Equation" r:id="rId11" imgW="1409400" imgH="482400" progId="Equation.3">
                  <p:embed/>
                </p:oleObj>
              </mc:Choice>
              <mc:Fallback>
                <p:oleObj name="Equation" r:id="rId11" imgW="1409400" imgH="4824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5400" y="5791200"/>
                        <a:ext cx="3084513" cy="105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199539"/>
              </p:ext>
            </p:extLst>
          </p:nvPr>
        </p:nvGraphicFramePr>
        <p:xfrm>
          <a:off x="4572000" y="2521637"/>
          <a:ext cx="3195638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Equation" r:id="rId13" imgW="1460160" imgH="482400" progId="Equation.3">
                  <p:embed/>
                </p:oleObj>
              </mc:Choice>
              <mc:Fallback>
                <p:oleObj name="Equation" r:id="rId13" imgW="1460160" imgH="4824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00" y="2521637"/>
                        <a:ext cx="3195638" cy="105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5562600" y="5500694"/>
            <a:ext cx="331311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32518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Can calculate activation energy when given rate constants at two different temperatures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219200" y="5867400"/>
            <a:ext cx="3200400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17991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6" grpId="0"/>
      <p:bldP spid="12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088733"/>
            <a:ext cx="8686800" cy="985520"/>
          </a:xfrm>
        </p:spPr>
        <p:txBody>
          <a:bodyPr/>
          <a:lstStyle/>
          <a:p>
            <a:pPr marL="1588" indent="-1588" eaLnBrk="1" hangingPunct="1">
              <a:spcAft>
                <a:spcPts val="600"/>
              </a:spcAft>
              <a:buFontTx/>
              <a:buNone/>
              <a:defRPr/>
            </a:pP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Rate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Change in concentration of reactant or product over a specific time interval</a:t>
            </a:r>
          </a:p>
        </p:txBody>
      </p:sp>
      <p:pic>
        <p:nvPicPr>
          <p:cNvPr id="184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14600"/>
            <a:ext cx="6248400" cy="433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8001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Average Rate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733800" y="1989667"/>
            <a:ext cx="54864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100000"/>
              </a:spcBef>
              <a:buFontTx/>
              <a:buNone/>
              <a:defRPr/>
            </a:pP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Isosceles Triangle 1"/>
          <p:cNvSpPr/>
          <p:nvPr/>
        </p:nvSpPr>
        <p:spPr bwMode="auto">
          <a:xfrm>
            <a:off x="3048000" y="6096000"/>
            <a:ext cx="990600" cy="757766"/>
          </a:xfrm>
          <a:prstGeom prst="triangle">
            <a:avLst>
              <a:gd name="adj" fmla="val 6099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>
            <a:off x="7467600" y="6019800"/>
            <a:ext cx="1600200" cy="850899"/>
          </a:xfrm>
          <a:prstGeom prst="triangle">
            <a:avLst>
              <a:gd name="adj" fmla="val 76202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588933" y="5181600"/>
            <a:ext cx="1430867" cy="7535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10200" y="4953000"/>
            <a:ext cx="228600" cy="7535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86400" y="4428067"/>
            <a:ext cx="228600" cy="3725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35399" y="4334933"/>
            <a:ext cx="372533" cy="8466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114800" y="4597400"/>
            <a:ext cx="372533" cy="541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21665" y="4389966"/>
            <a:ext cx="372533" cy="541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28067" y="4588934"/>
            <a:ext cx="372533" cy="34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487333" y="4055535"/>
            <a:ext cx="922867" cy="34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233335" y="4580467"/>
            <a:ext cx="372533" cy="541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20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489" y="2570162"/>
            <a:ext cx="2686911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5088D3-B934-7B4D-A2BE-9AA485669BD1}"/>
                  </a:ext>
                </a:extLst>
              </p:cNvPr>
              <p:cNvSpPr/>
              <p:nvPr/>
            </p:nvSpPr>
            <p:spPr>
              <a:xfrm>
                <a:off x="5524500" y="271144"/>
                <a:ext cx="3552576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𝑐𝑜𝑒𝑓𝑓𝑖𝑐𝑖𝑒𝑛𝑡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5088D3-B934-7B4D-A2BE-9AA485669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0" y="271144"/>
                <a:ext cx="3552576" cy="661335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412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38099" y="1083734"/>
            <a:ext cx="9135534" cy="2389476"/>
          </a:xfrm>
        </p:spPr>
        <p:txBody>
          <a:bodyPr/>
          <a:lstStyle/>
          <a:p>
            <a:pPr marL="0" indent="4763" algn="l"/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Given the following data for the reaction A </a:t>
            </a:r>
            <a:r>
              <a:rPr lang="en-US" sz="3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 B, determine the activation energy, </a:t>
            </a:r>
            <a:r>
              <a:rPr lang="en-US" sz="3000" i="1" dirty="0">
                <a:solidFill>
                  <a:schemeClr val="accent4"/>
                </a:solidFill>
                <a:latin typeface="Arial" charset="0"/>
                <a:cs typeface="Arial" charset="0"/>
              </a:rPr>
              <a:t>E</a:t>
            </a:r>
            <a:r>
              <a:rPr lang="en-US" sz="3000" baseline="-25000" dirty="0">
                <a:solidFill>
                  <a:schemeClr val="accent4"/>
                </a:solidFill>
                <a:latin typeface="Arial" charset="0"/>
                <a:cs typeface="Arial" charset="0"/>
              </a:rPr>
              <a:t>a</a:t>
            </a: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, of the reaction.</a:t>
            </a:r>
            <a:b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</a:br>
            <a:r>
              <a:rPr lang="en-US" sz="3000" dirty="0">
                <a:solidFill>
                  <a:schemeClr val="accent4"/>
                </a:solidFill>
                <a:latin typeface="Arial" charset="0"/>
                <a:cs typeface="Arial" charset="0"/>
              </a:rPr>
              <a:t>		</a:t>
            </a:r>
          </a:p>
        </p:txBody>
      </p:sp>
      <p:pic>
        <p:nvPicPr>
          <p:cNvPr id="4" name="TPChart" descr="48254B95D45A49ECBCA6FE86F3E8A792Chart20150216111849934.png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43236"/>
            <a:ext cx="3289300" cy="370046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143000"/>
            <a:ext cx="9059333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4763">
              <a:buFontTx/>
              <a:buNone/>
            </a:pPr>
            <a:endParaRPr lang="en-US" dirty="0">
              <a:solidFill>
                <a:schemeClr val="accent4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Practice: Arrhenius Equation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22656"/>
              </p:ext>
            </p:extLst>
          </p:nvPr>
        </p:nvGraphicFramePr>
        <p:xfrm>
          <a:off x="2133600" y="2057400"/>
          <a:ext cx="35052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1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2500" b="1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</a:t>
                      </a:r>
                      <a:r>
                        <a:rPr lang="en-US" sz="2500" b="1" baseline="300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sz="2500" b="1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500" b="1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1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2500" b="1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(K)</a:t>
                      </a:r>
                      <a:endParaRPr lang="en-US" sz="2500" b="1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2.04 × 10</a:t>
                      </a:r>
                      <a:r>
                        <a:rPr lang="en-US" sz="2500" baseline="300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–4</a:t>
                      </a:r>
                      <a:endParaRPr lang="en-US" sz="2500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250.0</a:t>
                      </a:r>
                      <a:endParaRPr lang="en-US" sz="250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6.78 × 10</a:t>
                      </a:r>
                      <a:r>
                        <a:rPr lang="en-US" sz="2500" baseline="300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–3</a:t>
                      </a:r>
                      <a:endParaRPr lang="en-US" sz="2500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400.0</a:t>
                      </a:r>
                      <a:endParaRPr lang="en-US" sz="2500" dirty="0"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150" marR="5715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589777"/>
              </p:ext>
            </p:extLst>
          </p:nvPr>
        </p:nvGraphicFramePr>
        <p:xfrm>
          <a:off x="914400" y="3581400"/>
          <a:ext cx="3084513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Equation" r:id="rId6" imgW="1409400" imgH="482400" progId="Equation.3">
                  <p:embed/>
                </p:oleObj>
              </mc:Choice>
              <mc:Fallback>
                <p:oleObj name="Equation" r:id="rId6" imgW="1409400" imgH="48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581400"/>
                        <a:ext cx="3084513" cy="105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6200" y="3276600"/>
            <a:ext cx="873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Use the Arrhenius equation comparing rate constants at two temperatures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4579971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i="1" dirty="0">
                <a:solidFill>
                  <a:srgbClr val="005BA9"/>
                </a:solidFill>
              </a:rPr>
              <a:t>Solve for activation energy, E</a:t>
            </a:r>
            <a:r>
              <a:rPr lang="en-US" sz="2000" i="1" baseline="-25000" dirty="0">
                <a:solidFill>
                  <a:srgbClr val="005BA9"/>
                </a:solidFill>
              </a:rPr>
              <a:t>a</a:t>
            </a:r>
            <a:r>
              <a:rPr lang="en-US" sz="2000" i="1" dirty="0">
                <a:solidFill>
                  <a:srgbClr val="005BA9"/>
                </a:solidFill>
              </a:rPr>
              <a:t> &amp; plug-in values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46536"/>
              </p:ext>
            </p:extLst>
          </p:nvPr>
        </p:nvGraphicFramePr>
        <p:xfrm>
          <a:off x="228600" y="5057493"/>
          <a:ext cx="1676400" cy="15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6" name="Equation" r:id="rId8" imgW="990360" imgH="914400" progId="Equation.3">
                  <p:embed/>
                </p:oleObj>
              </mc:Choice>
              <mc:Fallback>
                <p:oleObj name="Equation" r:id="rId8" imgW="990360" imgH="914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600" y="5057493"/>
                        <a:ext cx="1676400" cy="1546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313966"/>
              </p:ext>
            </p:extLst>
          </p:nvPr>
        </p:nvGraphicFramePr>
        <p:xfrm>
          <a:off x="1871134" y="5057493"/>
          <a:ext cx="3962399" cy="14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7" name="Equation" r:id="rId10" imgW="2323800" imgH="876240" progId="Equation.3">
                  <p:embed/>
                </p:oleObj>
              </mc:Choice>
              <mc:Fallback>
                <p:oleObj name="Equation" r:id="rId10" imgW="2323800" imgH="8762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1134" y="5057493"/>
                        <a:ext cx="3962399" cy="1493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676400" y="2400300"/>
            <a:ext cx="85645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500" i="1" dirty="0">
                <a:solidFill>
                  <a:srgbClr val="FF0000"/>
                </a:solidFill>
              </a:rPr>
              <a:t>k</a:t>
            </a:r>
            <a:r>
              <a:rPr lang="en-US" sz="2500" i="1" baseline="-25000" dirty="0">
                <a:solidFill>
                  <a:srgbClr val="FF0000"/>
                </a:solidFill>
              </a:rPr>
              <a:t>1</a:t>
            </a:r>
            <a:r>
              <a:rPr lang="en-US" sz="2500" i="1" dirty="0">
                <a:solidFill>
                  <a:srgbClr val="FF0000"/>
                </a:solidFill>
              </a:rPr>
              <a:t> =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76400" y="2781182"/>
            <a:ext cx="8564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500" i="1" dirty="0">
                <a:solidFill>
                  <a:srgbClr val="FF0000"/>
                </a:solidFill>
              </a:rPr>
              <a:t>k</a:t>
            </a:r>
            <a:r>
              <a:rPr lang="en-US" sz="2500" i="1" baseline="-25000" dirty="0">
                <a:solidFill>
                  <a:srgbClr val="FF0000"/>
                </a:solidFill>
              </a:rPr>
              <a:t>2</a:t>
            </a:r>
            <a:r>
              <a:rPr lang="en-US" sz="2500" i="1" dirty="0">
                <a:solidFill>
                  <a:srgbClr val="FF0000"/>
                </a:solidFill>
              </a:rPr>
              <a:t> =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10200" y="2400300"/>
            <a:ext cx="9144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500" i="1" dirty="0">
                <a:solidFill>
                  <a:srgbClr val="FF0000"/>
                </a:solidFill>
              </a:rPr>
              <a:t>= T</a:t>
            </a:r>
            <a:r>
              <a:rPr lang="en-US" sz="2500" i="1" baseline="-25000" dirty="0">
                <a:solidFill>
                  <a:srgbClr val="FF0000"/>
                </a:solidFill>
              </a:rPr>
              <a:t>1</a:t>
            </a:r>
            <a:endParaRPr lang="en-US" sz="2500" i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0200" y="2789754"/>
            <a:ext cx="9144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500" i="1" dirty="0">
                <a:solidFill>
                  <a:srgbClr val="FF0000"/>
                </a:solidFill>
              </a:rPr>
              <a:t>= T</a:t>
            </a:r>
            <a:r>
              <a:rPr lang="en-US" sz="2500" i="1" baseline="-25000" dirty="0">
                <a:solidFill>
                  <a:srgbClr val="FF0000"/>
                </a:solidFill>
              </a:rPr>
              <a:t>2</a:t>
            </a:r>
            <a:endParaRPr lang="en-US" sz="2500" i="1" dirty="0">
              <a:solidFill>
                <a:srgbClr val="FF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382850"/>
              </p:ext>
            </p:extLst>
          </p:nvPr>
        </p:nvGraphicFramePr>
        <p:xfrm>
          <a:off x="5850467" y="5461030"/>
          <a:ext cx="1905000" cy="68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8" name="Equation" r:id="rId12" imgW="1091880" imgH="393480" progId="Equation.3">
                  <p:embed/>
                </p:oleObj>
              </mc:Choice>
              <mc:Fallback>
                <p:oleObj name="Equation" r:id="rId12" imgW="109188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50467" y="5461030"/>
                        <a:ext cx="1905000" cy="686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204025"/>
              </p:ext>
            </p:extLst>
          </p:nvPr>
        </p:nvGraphicFramePr>
        <p:xfrm>
          <a:off x="7755467" y="5460836"/>
          <a:ext cx="12176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9" name="Equation" r:id="rId14" imgW="698400" imgH="393480" progId="Equation.3">
                  <p:embed/>
                </p:oleObj>
              </mc:Choice>
              <mc:Fallback>
                <p:oleObj name="Equation" r:id="rId14" imgW="698400" imgH="39348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55467" y="5460836"/>
                        <a:ext cx="1217613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7848600" y="5460836"/>
            <a:ext cx="1219200" cy="685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86499" y="4529188"/>
            <a:ext cx="288713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Make sure to pay attention to units, so that they cancel properly.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86525" y="2396573"/>
            <a:ext cx="241934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Doesn’t matter which you set as 1 or 2 (just the proper pairing)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86015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3" grpId="0" animBg="1"/>
      <p:bldP spid="20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3" name="Rectangle 3"/>
          <p:cNvSpPr>
            <a:spLocks noChangeArrowheads="1"/>
          </p:cNvSpPr>
          <p:nvPr/>
        </p:nvSpPr>
        <p:spPr bwMode="auto">
          <a:xfrm>
            <a:off x="76200" y="1831538"/>
            <a:ext cx="89916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Experimental evidence suggests that the reaction between NO</a:t>
            </a:r>
            <a:r>
              <a:rPr lang="en-US" sz="2600" baseline="-25000" dirty="0">
                <a:solidFill>
                  <a:schemeClr val="accent4"/>
                </a:solidFill>
              </a:rPr>
              <a:t>2</a:t>
            </a:r>
            <a:r>
              <a:rPr lang="en-US" sz="2600" dirty="0">
                <a:solidFill>
                  <a:schemeClr val="accent4"/>
                </a:solidFill>
              </a:rPr>
              <a:t> and CO doesn’t occur via a single collision but rather through a series of two elementary reactions:</a:t>
            </a:r>
          </a:p>
        </p:txBody>
      </p:sp>
      <p:sp>
        <p:nvSpPr>
          <p:cNvPr id="261136" name="Line 16"/>
          <p:cNvSpPr>
            <a:spLocks noChangeShapeType="1"/>
          </p:cNvSpPr>
          <p:nvPr/>
        </p:nvSpPr>
        <p:spPr bwMode="auto">
          <a:xfrm>
            <a:off x="76200" y="4572000"/>
            <a:ext cx="5856288" cy="3175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6003925" y="3962400"/>
            <a:ext cx="306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elementary reaction</a:t>
            </a:r>
          </a:p>
        </p:txBody>
      </p:sp>
      <p:sp>
        <p:nvSpPr>
          <p:cNvPr id="261138" name="Rectangle 18"/>
          <p:cNvSpPr>
            <a:spLocks noChangeArrowheads="1"/>
          </p:cNvSpPr>
          <p:nvPr/>
        </p:nvSpPr>
        <p:spPr bwMode="auto">
          <a:xfrm>
            <a:off x="6097587" y="4724400"/>
            <a:ext cx="2436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overall reaction</a:t>
            </a:r>
          </a:p>
        </p:txBody>
      </p:sp>
      <p:sp>
        <p:nvSpPr>
          <p:cNvPr id="261139" name="Rectangle 19"/>
          <p:cNvSpPr>
            <a:spLocks noChangeArrowheads="1"/>
          </p:cNvSpPr>
          <p:nvPr/>
        </p:nvSpPr>
        <p:spPr bwMode="auto">
          <a:xfrm>
            <a:off x="5973619" y="3276600"/>
            <a:ext cx="30941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elementary reaction</a:t>
            </a:r>
          </a:p>
          <a:p>
            <a:pPr algn="r"/>
            <a:r>
              <a:rPr lang="en-US" sz="2400" b="1" dirty="0">
                <a:solidFill>
                  <a:srgbClr val="000000"/>
                </a:solidFill>
              </a:rPr>
              <a:t>(intermediate steps)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Mechanisms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609600" y="1106269"/>
            <a:ext cx="78374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1407" y="3276600"/>
            <a:ext cx="555739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→  NO(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233807" y="3962400"/>
            <a:ext cx="555739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→ 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157607" y="4724400"/>
            <a:ext cx="552640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19743" y="5410200"/>
            <a:ext cx="8991600" cy="1371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3000" b="1" dirty="0">
                <a:solidFill>
                  <a:schemeClr val="accent4"/>
                </a:solidFill>
                <a:latin typeface="Arial"/>
                <a:cs typeface="Arial"/>
              </a:rPr>
              <a:t>Reaction Mechanism: </a:t>
            </a:r>
            <a:r>
              <a:rPr lang="en-US" sz="2600" dirty="0">
                <a:solidFill>
                  <a:schemeClr val="accent4"/>
                </a:solidFill>
                <a:latin typeface="Arial"/>
                <a:cs typeface="Arial"/>
              </a:rPr>
              <a:t>A set of steps that describe how a reaction occurs at the molecular level; must be consistent with the rate law for the reaction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1524000" y="3335178"/>
            <a:ext cx="838200" cy="4162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3276600" y="4038600"/>
            <a:ext cx="838200" cy="4162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81000" y="3997643"/>
            <a:ext cx="838200" cy="4162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4494459" y="3331632"/>
            <a:ext cx="838200" cy="4162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0D48EB-BFF3-3A4D-BFAE-6AB1E7C2C6EE}"/>
                  </a:ext>
                </a:extLst>
              </p14:cNvPr>
              <p14:cNvContentPartPr/>
              <p14:nvPr/>
            </p14:nvContentPartPr>
            <p14:xfrm>
              <a:off x="4145438" y="3056564"/>
              <a:ext cx="1576800" cy="90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0D48EB-BFF3-3A4D-BFAE-6AB1E7C2C6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1118" y="3052244"/>
                <a:ext cx="1585440" cy="90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F47319-6338-9D48-8EDF-11036FCDF7E6}"/>
              </a:ext>
            </a:extLst>
          </p:cNvPr>
          <p:cNvSpPr txBox="1"/>
          <p:nvPr/>
        </p:nvSpPr>
        <p:spPr>
          <a:xfrm>
            <a:off x="5651230" y="2973427"/>
            <a:ext cx="163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EB4020-4E0E-1D4D-8DDC-B4188AF59653}"/>
                  </a:ext>
                </a:extLst>
              </p14:cNvPr>
              <p14:cNvContentPartPr/>
              <p14:nvPr/>
            </p14:nvContentPartPr>
            <p14:xfrm>
              <a:off x="5676319" y="3579626"/>
              <a:ext cx="340560" cy="71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EB4020-4E0E-1D4D-8DDC-B4188AF596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1999" y="3575306"/>
                <a:ext cx="349200" cy="7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1828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36" grpId="0" animBg="1"/>
      <p:bldP spid="261137" grpId="0"/>
      <p:bldP spid="261138" grpId="0"/>
      <p:bldP spid="261139" grpId="0"/>
      <p:bldP spid="25" grpId="0"/>
      <p:bldP spid="26" grpId="0"/>
      <p:bldP spid="27" grpId="0"/>
      <p:bldP spid="28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12_11_Fig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957" r="2500" b="17741"/>
          <a:stretch/>
        </p:blipFill>
        <p:spPr bwMode="auto">
          <a:xfrm>
            <a:off x="1880887" y="990600"/>
            <a:ext cx="6653513" cy="32003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4216400"/>
            <a:ext cx="8991600" cy="2667000"/>
          </a:xfrm>
        </p:spPr>
        <p:txBody>
          <a:bodyPr/>
          <a:lstStyle/>
          <a:p>
            <a:pPr marL="227013" indent="-227013" eaLnBrk="1" hangingPunct="1">
              <a:defRPr/>
            </a:pPr>
            <a:r>
              <a:rPr lang="en-US" sz="2600" b="1" dirty="0">
                <a:solidFill>
                  <a:schemeClr val="accent4"/>
                </a:solidFill>
                <a:latin typeface="Arial"/>
                <a:cs typeface="Arial"/>
              </a:rPr>
              <a:t>Elementary Step: </a:t>
            </a:r>
            <a:r>
              <a:rPr lang="en-US" sz="2600" dirty="0">
                <a:solidFill>
                  <a:schemeClr val="accent4"/>
                </a:solidFill>
                <a:latin typeface="Arial"/>
                <a:cs typeface="Arial"/>
              </a:rPr>
              <a:t>Molecular-level view of a single process taking place in a chemical reaction</a:t>
            </a:r>
          </a:p>
          <a:p>
            <a:pPr marL="227013" indent="-227013" eaLnBrk="1" hangingPunct="1">
              <a:defRPr/>
            </a:pPr>
            <a:r>
              <a:rPr lang="en-US" sz="2600" b="1" dirty="0">
                <a:solidFill>
                  <a:schemeClr val="accent4"/>
                </a:solidFill>
                <a:latin typeface="Arial"/>
                <a:cs typeface="Arial"/>
              </a:rPr>
              <a:t>Intermediate:</a:t>
            </a:r>
            <a:r>
              <a:rPr lang="en-US" sz="2600" dirty="0">
                <a:solidFill>
                  <a:schemeClr val="accent4"/>
                </a:solidFill>
                <a:latin typeface="Arial"/>
                <a:cs typeface="Arial"/>
              </a:rPr>
              <a:t> Species produced in one step of a reaction and consumed in a subsequent step</a:t>
            </a:r>
          </a:p>
          <a:p>
            <a:pPr marL="227013" indent="-227013" eaLnBrk="1" hangingPunct="1">
              <a:defRPr/>
            </a:pPr>
            <a:r>
              <a:rPr lang="en-US" sz="2600" b="1" dirty="0" err="1">
                <a:solidFill>
                  <a:schemeClr val="accent4"/>
                </a:solidFill>
                <a:latin typeface="Arial"/>
                <a:cs typeface="Arial"/>
              </a:rPr>
              <a:t>Molecularity</a:t>
            </a:r>
            <a:r>
              <a:rPr lang="en-US" sz="2600" dirty="0">
                <a:solidFill>
                  <a:schemeClr val="accent4"/>
                </a:solidFill>
                <a:latin typeface="Arial"/>
                <a:cs typeface="Arial"/>
              </a:rPr>
              <a:t>: Number of ions, atoms, or molecules involved in an elementary step in a reaction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Mechanisms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96572" y="1371600"/>
            <a:ext cx="1817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rgbClr val="F32518"/>
                </a:solidFill>
                <a:latin typeface="Arial"/>
                <a:cs typeface="Arial"/>
              </a:rPr>
              <a:t>Elementary </a:t>
            </a:r>
          </a:p>
          <a:p>
            <a:pPr algn="ctr"/>
            <a:r>
              <a:rPr lang="en-US" sz="2400" i="1" dirty="0">
                <a:solidFill>
                  <a:srgbClr val="F32518"/>
                </a:solidFill>
                <a:latin typeface="Arial"/>
                <a:cs typeface="Arial"/>
              </a:rPr>
              <a:t>Step 1</a:t>
            </a:r>
            <a:endParaRPr lang="en-US" sz="2400" i="1" dirty="0">
              <a:solidFill>
                <a:srgbClr val="F3251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572" y="2895600"/>
            <a:ext cx="1817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rgbClr val="F32518"/>
                </a:solidFill>
                <a:latin typeface="Arial"/>
                <a:cs typeface="Arial"/>
              </a:rPr>
              <a:t>Elementary </a:t>
            </a:r>
          </a:p>
          <a:p>
            <a:pPr algn="ctr"/>
            <a:r>
              <a:rPr lang="en-US" sz="2400" i="1" dirty="0">
                <a:solidFill>
                  <a:srgbClr val="F32518"/>
                </a:solidFill>
                <a:latin typeface="Arial"/>
                <a:cs typeface="Arial"/>
              </a:rPr>
              <a:t>Step 2</a:t>
            </a:r>
            <a:endParaRPr lang="en-US" sz="2400" i="1" dirty="0">
              <a:solidFill>
                <a:srgbClr val="F32518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83487" y="2438399"/>
            <a:ext cx="18209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Intermediate</a:t>
            </a:r>
            <a:endParaRPr lang="en-US" sz="2200" i="1" dirty="0">
              <a:solidFill>
                <a:srgbClr val="F32518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43200" y="3657599"/>
            <a:ext cx="18209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Intermediate</a:t>
            </a:r>
            <a:endParaRPr lang="en-US" sz="2200" i="1" dirty="0">
              <a:solidFill>
                <a:srgbClr val="F3251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" y="3657601"/>
            <a:ext cx="18831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(bimolecular)</a:t>
            </a:r>
            <a:endParaRPr lang="en-US" sz="2200" i="1" dirty="0">
              <a:solidFill>
                <a:srgbClr val="005BA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450" y="2159914"/>
            <a:ext cx="18831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(bimolecular)</a:t>
            </a:r>
            <a:endParaRPr lang="en-US" sz="2200" i="1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57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3" grpId="0"/>
      <p:bldP spid="10" grpId="0"/>
      <p:bldP spid="11" grpId="0"/>
      <p:bldP spid="12" grpId="0"/>
      <p:bldP spid="13" grpId="0"/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Rate Laws for </a:t>
            </a:r>
            <a:r>
              <a:rPr lang="en-US" sz="4000" b="1" i="1" u="sng" kern="0" dirty="0">
                <a:solidFill>
                  <a:srgbClr val="084333"/>
                </a:solidFill>
                <a:cs typeface="Arial" panose="020B0604020202020204" pitchFamily="34" charset="0"/>
              </a:rPr>
              <a:t>Elementary</a:t>
            </a:r>
            <a:r>
              <a:rPr lang="en-US" sz="4000" kern="0" dirty="0">
                <a:solidFill>
                  <a:srgbClr val="084333"/>
                </a:solidFill>
                <a:cs typeface="Arial" panose="020B0604020202020204" pitchFamily="34" charset="0"/>
              </a:rPr>
              <a:t> Reactions</a:t>
            </a:r>
            <a:endParaRPr lang="en-US"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23" name="Picture 6" descr="12_05_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5" r="2447" b="12478"/>
          <a:stretch/>
        </p:blipFill>
        <p:spPr bwMode="auto">
          <a:xfrm>
            <a:off x="76200" y="3124200"/>
            <a:ext cx="899160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2767" y="1143000"/>
            <a:ext cx="9021233" cy="1748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FF0000"/>
                </a:solidFill>
              </a:rPr>
              <a:t>Remember: the balanced chemical equation does not tell us anything about the overall rate law for a reaction.</a:t>
            </a:r>
          </a:p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endParaRPr lang="en-US" sz="1200" i="1" dirty="0">
              <a:solidFill>
                <a:srgbClr val="FF0000"/>
              </a:solidFill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FF0000"/>
                </a:solidFill>
              </a:rPr>
              <a:t>However, for an </a:t>
            </a:r>
            <a:r>
              <a:rPr lang="en-US" sz="2400" i="1" dirty="0">
                <a:solidFill>
                  <a:srgbClr val="005BA9"/>
                </a:solidFill>
              </a:rPr>
              <a:t>elementary step </a:t>
            </a:r>
            <a:r>
              <a:rPr lang="en-US" sz="2400" i="1" dirty="0">
                <a:solidFill>
                  <a:srgbClr val="FF0000"/>
                </a:solidFill>
              </a:rPr>
              <a:t>the stoichiometric coefficients  do describe the overall rate law.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2767" y="5410200"/>
            <a:ext cx="9021233" cy="1095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i="1" dirty="0">
                <a:solidFill>
                  <a:srgbClr val="FF0000"/>
                </a:solidFill>
              </a:rPr>
              <a:t>This a result of the fact that we are literally describing the molecular-level collisions occurring when writing equations of elementary steps.</a:t>
            </a:r>
          </a:p>
        </p:txBody>
      </p:sp>
    </p:spTree>
    <p:extLst>
      <p:ext uri="{BB962C8B-B14F-4D97-AF65-F5344CB8AC3E}">
        <p14:creationId xmlns:p14="http://schemas.microsoft.com/office/powerpoint/2010/main" val="2687181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36" name="Line 16"/>
          <p:cNvSpPr>
            <a:spLocks noChangeShapeType="1"/>
          </p:cNvSpPr>
          <p:nvPr/>
        </p:nvSpPr>
        <p:spPr bwMode="auto">
          <a:xfrm>
            <a:off x="76200" y="5257800"/>
            <a:ext cx="5856288" cy="3175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0" y="3733800"/>
            <a:ext cx="2784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elementary step 2</a:t>
            </a:r>
          </a:p>
        </p:txBody>
      </p:sp>
      <p:sp>
        <p:nvSpPr>
          <p:cNvPr id="261138" name="Rectangle 18"/>
          <p:cNvSpPr>
            <a:spLocks noChangeArrowheads="1"/>
          </p:cNvSpPr>
          <p:nvPr/>
        </p:nvSpPr>
        <p:spPr bwMode="auto">
          <a:xfrm>
            <a:off x="0" y="5410200"/>
            <a:ext cx="2436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overall reaction</a:t>
            </a:r>
          </a:p>
        </p:txBody>
      </p:sp>
      <p:sp>
        <p:nvSpPr>
          <p:cNvPr id="261139" name="Rectangle 19"/>
          <p:cNvSpPr>
            <a:spLocks noChangeArrowheads="1"/>
          </p:cNvSpPr>
          <p:nvPr/>
        </p:nvSpPr>
        <p:spPr bwMode="auto">
          <a:xfrm>
            <a:off x="0" y="2057400"/>
            <a:ext cx="2784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solidFill>
                  <a:srgbClr val="000000"/>
                </a:solidFill>
              </a:rPr>
              <a:t>elementary step 1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Mechanisms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609600" y="1106269"/>
            <a:ext cx="78374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2900807" y="2057400"/>
            <a:ext cx="59706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→  NO(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2895600" y="3698557"/>
            <a:ext cx="59706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→  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2743200" y="5410200"/>
            <a:ext cx="59373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8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8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8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433433"/>
              </p:ext>
            </p:extLst>
          </p:nvPr>
        </p:nvGraphicFramePr>
        <p:xfrm>
          <a:off x="4800600" y="2743200"/>
          <a:ext cx="250668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4" imgW="1536700" imgH="469900" progId="Equation.3">
                  <p:embed/>
                </p:oleObj>
              </mc:Choice>
              <mc:Fallback>
                <p:oleObj name="Equation" r:id="rId4" imgW="15367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2743200"/>
                        <a:ext cx="250668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-76200" y="2735759"/>
            <a:ext cx="4419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Can write a rate law directly from balanced chemical equation.</a:t>
            </a:r>
            <a:endParaRPr lang="en-US" sz="2200" i="1" dirty="0">
              <a:solidFill>
                <a:srgbClr val="005BA9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028042"/>
              </p:ext>
            </p:extLst>
          </p:nvPr>
        </p:nvGraphicFramePr>
        <p:xfrm>
          <a:off x="4724400" y="4404803"/>
          <a:ext cx="3059539" cy="54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Equation" r:id="rId6" imgW="1269720" imgH="228600" progId="Equation.3">
                  <p:embed/>
                </p:oleObj>
              </mc:Choice>
              <mc:Fallback>
                <p:oleObj name="Equation" r:id="rId6" imgW="1269720" imgH="2286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4400" y="4404803"/>
                        <a:ext cx="3059539" cy="54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-76200" y="4335959"/>
            <a:ext cx="4419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Can write a rate law directly from balanced chemical equation.</a:t>
            </a:r>
            <a:endParaRPr lang="en-US" sz="2200" i="1" dirty="0">
              <a:solidFill>
                <a:srgbClr val="005BA9"/>
              </a:solidFill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7312" y="1981200"/>
            <a:ext cx="5856288" cy="3175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2400" y="6019800"/>
            <a:ext cx="3429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Experimentally determined</a:t>
            </a:r>
            <a:endParaRPr lang="en-US" sz="2200" i="1" dirty="0">
              <a:solidFill>
                <a:srgbClr val="005BA9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717597"/>
              </p:ext>
            </p:extLst>
          </p:nvPr>
        </p:nvGraphicFramePr>
        <p:xfrm>
          <a:off x="4892675" y="5969000"/>
          <a:ext cx="24225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Equation" r:id="rId8" imgW="1485900" imgH="469900" progId="Equation.3">
                  <p:embed/>
                </p:oleObj>
              </mc:Choice>
              <mc:Fallback>
                <p:oleObj name="Equation" r:id="rId8" imgW="1485900" imgH="4699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2675" y="5969000"/>
                        <a:ext cx="24225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533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6" grpId="0" animBg="1"/>
      <p:bldP spid="261137" grpId="0"/>
      <p:bldP spid="261138" grpId="0"/>
      <p:bldP spid="261139" grpId="0"/>
      <p:bldP spid="26" grpId="0"/>
      <p:bldP spid="27" grpId="0"/>
      <p:bldP spid="28" grpId="0"/>
      <p:bldP spid="16" grpId="0"/>
      <p:bldP spid="19" grpId="0"/>
      <p:bldP spid="20" grpId="0" animBg="1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Rate-Determining Step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19743" y="1066800"/>
            <a:ext cx="8991600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1" dirty="0">
                <a:solidFill>
                  <a:schemeClr val="accent4"/>
                </a:solidFill>
                <a:latin typeface="Arial"/>
                <a:cs typeface="Arial"/>
              </a:rPr>
              <a:t>Rate-determining step: </a:t>
            </a:r>
            <a:r>
              <a:rPr lang="en-US" sz="2800" dirty="0">
                <a:solidFill>
                  <a:schemeClr val="accent4"/>
                </a:solidFill>
                <a:latin typeface="Arial"/>
                <a:cs typeface="Arial"/>
              </a:rPr>
              <a:t>The slowest step in a multistep reaction, determines the overall rate of reaction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32518"/>
                </a:solidFill>
                <a:latin typeface="Arial"/>
                <a:cs typeface="Arial"/>
              </a:rPr>
              <a:t>(It acts as a bottleneck and limits the rate at which reactants can be converted to products.)</a:t>
            </a:r>
            <a:endParaRPr lang="en-US" sz="2400" b="1" i="1" dirty="0">
              <a:solidFill>
                <a:srgbClr val="F32518"/>
              </a:solidFill>
              <a:latin typeface="Arial"/>
              <a:cs typeface="Arial"/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6200" y="5410200"/>
            <a:ext cx="5856288" cy="3175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1407" y="4114800"/>
            <a:ext cx="555739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→  NO(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3807" y="4800600"/>
            <a:ext cx="555739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→  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57607" y="5562600"/>
            <a:ext cx="552640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2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2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2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51146"/>
              </p:ext>
            </p:extLst>
          </p:nvPr>
        </p:nvGraphicFramePr>
        <p:xfrm>
          <a:off x="6096000" y="4038600"/>
          <a:ext cx="2102589" cy="63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3" name="Equation" r:id="rId4" imgW="1536700" imgH="469900" progId="Equation.3">
                  <p:embed/>
                </p:oleObj>
              </mc:Choice>
              <mc:Fallback>
                <p:oleObj name="Equation" r:id="rId4" imgW="1536700" imgH="469900" progId="Equation.3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4038600"/>
                        <a:ext cx="2102589" cy="639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435583"/>
              </p:ext>
            </p:extLst>
          </p:nvPr>
        </p:nvGraphicFramePr>
        <p:xfrm>
          <a:off x="6096000" y="4863645"/>
          <a:ext cx="2615520" cy="468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Equation" r:id="rId6" imgW="1269720" imgH="228600" progId="Equation.3">
                  <p:embed/>
                </p:oleObj>
              </mc:Choice>
              <mc:Fallback>
                <p:oleObj name="Equation" r:id="rId6" imgW="1269720" imgH="2286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4863645"/>
                        <a:ext cx="2615520" cy="468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52197"/>
              </p:ext>
            </p:extLst>
          </p:nvPr>
        </p:nvGraphicFramePr>
        <p:xfrm>
          <a:off x="6121400" y="5486400"/>
          <a:ext cx="2032000" cy="63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Equation" r:id="rId8" imgW="1485900" imgH="469900" progId="Equation.3">
                  <p:embed/>
                </p:oleObj>
              </mc:Choice>
              <mc:Fallback>
                <p:oleObj name="Equation" r:id="rId8" imgW="1485900" imgH="46990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1400" y="5486400"/>
                        <a:ext cx="2032000" cy="637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76200" y="6096000"/>
            <a:ext cx="8915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Step 1 slower than Step 2, thus rate-determining step. The overall reaction is </a:t>
            </a:r>
            <a:r>
              <a:rPr lang="en-US" sz="2200" i="1" dirty="0" err="1">
                <a:solidFill>
                  <a:srgbClr val="005BA9"/>
                </a:solidFill>
                <a:latin typeface="Arial"/>
                <a:cs typeface="Arial"/>
              </a:rPr>
              <a:t>zeroth</a:t>
            </a: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-order with respect to [CO] as not involved in RDS.</a:t>
            </a:r>
            <a:endParaRPr lang="en-US" sz="2200" i="1" dirty="0">
              <a:solidFill>
                <a:srgbClr val="005BA9"/>
              </a:solidFill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609600" y="3352800"/>
            <a:ext cx="78374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CO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05800" y="4217313"/>
            <a:ext cx="91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slow</a:t>
            </a:r>
            <a:endParaRPr lang="en-US" sz="2200" i="1" dirty="0">
              <a:solidFill>
                <a:srgbClr val="F32518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382000" y="5257800"/>
            <a:ext cx="91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fast</a:t>
            </a:r>
            <a:endParaRPr lang="en-US" sz="2200" i="1" dirty="0">
              <a:solidFill>
                <a:srgbClr val="F325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1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/>
      <p:bldP spid="32" grpId="0"/>
      <p:bldP spid="33" grpId="0"/>
      <p:bldP spid="37" grpId="0"/>
      <p:bldP spid="38" grpId="0"/>
      <p:bldP spid="39" grpId="0"/>
      <p:bldP spid="4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Predicting Reaction Mechanism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3" t="7371" r="5361" b="10781"/>
          <a:stretch/>
        </p:blipFill>
        <p:spPr>
          <a:xfrm>
            <a:off x="110066" y="1143000"/>
            <a:ext cx="8958263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867400"/>
            <a:ext cx="8915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As with much about reaction rates, reaction mechanisms can’t be proved on paper, experimental data has to be collected.</a:t>
            </a:r>
            <a:endParaRPr lang="en-US" sz="2200" i="1" dirty="0">
              <a:solidFill>
                <a:srgbClr val="005BA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1600200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5BA9"/>
                </a:solidFill>
                <a:latin typeface="Arial"/>
                <a:cs typeface="Arial"/>
              </a:rPr>
              <a:t>This a procedure so many chemists go through in research to understand the chemical reactions they are performing.</a:t>
            </a:r>
            <a:endParaRPr lang="en-US" i="1" dirty="0">
              <a:solidFill>
                <a:srgbClr val="00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40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3200" kern="0" dirty="0">
                <a:solidFill>
                  <a:srgbClr val="084333"/>
                </a:solidFill>
                <a:cs typeface="Arial" panose="020B0604020202020204" pitchFamily="34" charset="0"/>
              </a:rPr>
              <a:t>Summary of our process. </a:t>
            </a:r>
            <a:endParaRPr lang="en-US" sz="32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158262" y="1066800"/>
            <a:ext cx="8915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We will be given a proposed mechanism.</a:t>
            </a:r>
            <a:br>
              <a:rPr lang="en-US" sz="2400" dirty="0"/>
            </a:br>
            <a:r>
              <a:rPr lang="en-US" sz="2400" dirty="0"/>
              <a:t>(coming up with our own is beyond this course)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Determine the rate determining step: (We will only have two choices)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/>
              <a:t>The first step is the Rate Determining Step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/>
              <a:t>The second step is Rate Determining Step</a:t>
            </a:r>
            <a:br>
              <a:rPr lang="en-US" sz="2400" dirty="0"/>
            </a:b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Eliminate any intermediates because they can not end up in the overall rate law.</a:t>
            </a:r>
            <a:br>
              <a:rPr lang="en-US" sz="2400" dirty="0"/>
            </a:b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rate law from the mechanism with the rate law measured by experiment </a:t>
            </a:r>
            <a:br>
              <a:rPr lang="en-US" sz="2400" dirty="0"/>
            </a:br>
            <a:r>
              <a:rPr lang="en-US" sz="2400" dirty="0"/>
              <a:t>(many forget this in the JAR)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663106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Proposing a Mechanism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76400" y="1143000"/>
            <a:ext cx="61061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2NO(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 →  2NO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905000"/>
            <a:ext cx="8229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3100" dirty="0">
                <a:solidFill>
                  <a:srgbClr val="000000"/>
                </a:solidFill>
                <a:latin typeface="Arial"/>
                <a:cs typeface="Arial"/>
              </a:rPr>
              <a:t>Observed rate law:  Rate = </a:t>
            </a:r>
            <a:r>
              <a:rPr lang="en-US" sz="31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3100" dirty="0">
                <a:solidFill>
                  <a:srgbClr val="000000"/>
                </a:solidFill>
                <a:latin typeface="Arial"/>
                <a:cs typeface="Arial"/>
              </a:rPr>
              <a:t>[NO]</a:t>
            </a:r>
            <a:r>
              <a:rPr lang="en-US" sz="31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100" dirty="0">
                <a:solidFill>
                  <a:srgbClr val="000000"/>
                </a:solidFill>
                <a:latin typeface="Arial"/>
                <a:cs typeface="Arial"/>
              </a:rPr>
              <a:t>[O</a:t>
            </a:r>
            <a:r>
              <a:rPr lang="en-US" sz="31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1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514600"/>
            <a:ext cx="81429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Arial"/>
              </a:rPr>
              <a:t>What is a potential reaction mechanism?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048000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1: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2725" y="3048000"/>
            <a:ext cx="3148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[NO][O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801070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2: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00200" y="3805535"/>
            <a:ext cx="3234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+ NO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2NO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3000" y="3820180"/>
            <a:ext cx="3407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][NO]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200" y="4343400"/>
            <a:ext cx="8915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Consider the possibilities here for rate-determining step. Can these steps achieve the observed rate law for the overall reaction?</a:t>
            </a:r>
            <a:endParaRPr lang="en-US" sz="2200" i="1" dirty="0">
              <a:solidFill>
                <a:srgbClr val="005BA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33" y="5386625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If </a:t>
            </a:r>
            <a:r>
              <a:rPr lang="en-US" sz="2700" b="1" dirty="0">
                <a:solidFill>
                  <a:srgbClr val="000000"/>
                </a:solidFill>
                <a:latin typeface="Arial"/>
                <a:cs typeface="Arial"/>
              </a:rPr>
              <a:t>Step 2 </a:t>
            </a: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is the rate determining step and </a:t>
            </a:r>
            <a:r>
              <a:rPr lang="en-US" sz="2700" b="1" dirty="0">
                <a:solidFill>
                  <a:srgbClr val="000000"/>
                </a:solidFill>
                <a:latin typeface="Arial"/>
                <a:cs typeface="Arial"/>
              </a:rPr>
              <a:t>Step 1 </a:t>
            </a: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is fast </a:t>
            </a:r>
            <a:r>
              <a:rPr lang="en-US" sz="2700" i="1" dirty="0">
                <a:solidFill>
                  <a:srgbClr val="000000"/>
                </a:solidFill>
                <a:latin typeface="Arial"/>
                <a:cs typeface="Arial"/>
              </a:rPr>
              <a:t>and reversible</a:t>
            </a: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00200" y="3048000"/>
                <a:ext cx="2775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NO + 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2</a:t>
                </a:r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charset="0"/>
                      </a:rPr>
                      <m:t>⇌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NO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3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048000"/>
                <a:ext cx="2775260" cy="523220"/>
              </a:xfrm>
              <a:prstGeom prst="rect">
                <a:avLst/>
              </a:prstGeom>
              <a:blipFill rotWithShape="1">
                <a:blip r:embed="rId3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7851623" y="3042048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F32518"/>
                </a:solidFill>
                <a:latin typeface="Arial"/>
                <a:cs typeface="Arial"/>
              </a:rPr>
              <a:t>fast &amp; reversible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3400" y="3902958"/>
            <a:ext cx="99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237596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6" grpId="0"/>
      <p:bldP spid="14" grpId="0"/>
      <p:bldP spid="15" grpId="0"/>
      <p:bldP spid="20" grpId="0"/>
      <p:bldP spid="17" grpId="0"/>
      <p:bldP spid="18" grpId="0"/>
      <p:bldP spid="19" grpId="0"/>
      <p:bldP spid="2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Proposing a Mechanism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47800" y="1214735"/>
                <a:ext cx="2775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NO + 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2</a:t>
                </a:r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Wingdings" charset="0"/>
                      </a:rPr>
                      <m:t>⇌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NO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3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14735"/>
                <a:ext cx="277526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461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76200" y="1214735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1: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95800" y="1214735"/>
            <a:ext cx="3148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[NO][O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200" y="1819870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2: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47800" y="1824335"/>
            <a:ext cx="3234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+ NO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2NO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06075" y="1838980"/>
            <a:ext cx="3407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][NO]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76200" y="2505670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If </a:t>
            </a:r>
            <a:r>
              <a:rPr lang="en-US" sz="2700" b="1" dirty="0">
                <a:solidFill>
                  <a:srgbClr val="000000"/>
                </a:solidFill>
                <a:latin typeface="Arial"/>
                <a:cs typeface="Arial"/>
              </a:rPr>
              <a:t>Step 2 </a:t>
            </a: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is rate determining step and </a:t>
            </a:r>
            <a:r>
              <a:rPr lang="en-US" sz="2700" b="1" dirty="0">
                <a:solidFill>
                  <a:srgbClr val="000000"/>
                </a:solidFill>
                <a:latin typeface="Arial"/>
                <a:cs typeface="Arial"/>
              </a:rPr>
              <a:t>Step 1 </a:t>
            </a:r>
            <a:r>
              <a:rPr lang="en-US" sz="2700" dirty="0">
                <a:solidFill>
                  <a:srgbClr val="000000"/>
                </a:solidFill>
                <a:latin typeface="Arial"/>
                <a:cs typeface="Arial"/>
              </a:rPr>
              <a:t>is fast &amp; reversible.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" y="3429000"/>
            <a:ext cx="2775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 + 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10000" y="3439180"/>
            <a:ext cx="3148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[NO][O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5800" y="3962400"/>
            <a:ext cx="2808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 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 + 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0" y="3972580"/>
            <a:ext cx="2928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-1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i="1" baseline="-25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228600" y="4495800"/>
            <a:ext cx="937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Reversible = rates for the forward reaction and the backward reaction are the same (definition of equilibrium)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86600" y="3531513"/>
            <a:ext cx="106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fast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086600" y="4064913"/>
            <a:ext cx="106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fast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277743"/>
              </p:ext>
            </p:extLst>
          </p:nvPr>
        </p:nvGraphicFramePr>
        <p:xfrm>
          <a:off x="2209800" y="5240065"/>
          <a:ext cx="2068979" cy="50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Equation" r:id="rId5" imgW="876240" imgH="215640" progId="Equation.3">
                  <p:embed/>
                </p:oleObj>
              </mc:Choice>
              <mc:Fallback>
                <p:oleObj name="Equation" r:id="rId5" imgW="876240" imgH="21564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5240065"/>
                        <a:ext cx="2068979" cy="506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67071"/>
              </p:ext>
            </p:extLst>
          </p:nvPr>
        </p:nvGraphicFramePr>
        <p:xfrm>
          <a:off x="1371600" y="6016554"/>
          <a:ext cx="3328303" cy="536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Equation" r:id="rId7" imgW="1409400" imgH="228600" progId="Equation.3">
                  <p:embed/>
                </p:oleObj>
              </mc:Choice>
              <mc:Fallback>
                <p:oleObj name="Equation" r:id="rId7" imgW="1409400" imgH="22860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6016554"/>
                        <a:ext cx="3328303" cy="536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021742"/>
              </p:ext>
            </p:extLst>
          </p:nvPr>
        </p:nvGraphicFramePr>
        <p:xfrm>
          <a:off x="6129867" y="5573849"/>
          <a:ext cx="2937933" cy="94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Equation" r:id="rId9" imgW="1333440" imgH="431640" progId="Equation.3">
                  <p:embed/>
                </p:oleObj>
              </mc:Choice>
              <mc:Fallback>
                <p:oleObj name="Equation" r:id="rId9" imgW="1333440" imgH="43164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29867" y="5573849"/>
                        <a:ext cx="2937933" cy="946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610503" y="5583197"/>
            <a:ext cx="17516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32518"/>
                </a:solidFill>
                <a:latin typeface="Arial"/>
                <a:cs typeface="Arial"/>
              </a:rPr>
              <a:t>Substitute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68408" y="5181253"/>
            <a:ext cx="2532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F32518"/>
                </a:solidFill>
                <a:latin typeface="Arial"/>
                <a:cs typeface="Arial"/>
              </a:rPr>
              <a:t>Solve for </a:t>
            </a:r>
            <a:r>
              <a:rPr lang="en-US" sz="2000" dirty="0">
                <a:solidFill>
                  <a:srgbClr val="F32518"/>
                </a:solidFill>
                <a:latin typeface="Arial"/>
                <a:cs typeface="Arial"/>
              </a:rPr>
              <a:t>[NO</a:t>
            </a:r>
            <a:r>
              <a:rPr lang="en-US" sz="2000" baseline="-25000" dirty="0">
                <a:solidFill>
                  <a:srgbClr val="F32518"/>
                </a:solidFill>
                <a:latin typeface="Arial"/>
                <a:cs typeface="Arial"/>
              </a:rPr>
              <a:t>3</a:t>
            </a:r>
            <a:r>
              <a:rPr lang="en-US" sz="2000" dirty="0">
                <a:solidFill>
                  <a:srgbClr val="F32518"/>
                </a:solidFill>
                <a:latin typeface="Arial"/>
                <a:cs typeface="Arial"/>
              </a:rPr>
              <a:t>]: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780867" y="1129381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F32518"/>
                </a:solidFill>
                <a:latin typeface="Arial"/>
                <a:cs typeface="Arial"/>
              </a:rPr>
              <a:t>fast &amp; reversible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60267" y="1939780"/>
            <a:ext cx="99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443082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19982"/>
            <a:ext cx="7772400" cy="685800"/>
          </a:xfrm>
        </p:spPr>
        <p:txBody>
          <a:bodyPr/>
          <a:lstStyle/>
          <a:p>
            <a:pPr algn="ctr" eaLnBrk="1" hangingPunct="1">
              <a:spcBef>
                <a:spcPct val="100000"/>
              </a:spcBef>
              <a:buFontTx/>
              <a:buNone/>
              <a:defRPr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3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3400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71600" y="2162731"/>
          <a:ext cx="563721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4" imgW="2361960" imgH="393480" progId="Equation.3">
                  <p:embed/>
                </p:oleObj>
              </mc:Choice>
              <mc:Fallback>
                <p:oleObj name="Equation" r:id="rId4" imgW="236196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2162731"/>
                        <a:ext cx="5637213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418165" y="3598877"/>
          <a:ext cx="28162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6" imgW="1244520" imgH="393480" progId="Equation.3">
                  <p:embed/>
                </p:oleObj>
              </mc:Choice>
              <mc:Fallback>
                <p:oleObj name="Equation" r:id="rId6" imgW="124452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8165" y="3598877"/>
                        <a:ext cx="281622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473728" y="4731014"/>
          <a:ext cx="278606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8" imgW="1231560" imgH="393480" progId="Equation.3">
                  <p:embed/>
                </p:oleObj>
              </mc:Choice>
              <mc:Fallback>
                <p:oleObj name="Equation" r:id="rId8" imgW="123156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73728" y="4731014"/>
                        <a:ext cx="2786062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241953" y="5857875"/>
          <a:ext cx="301783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10" imgW="1333440" imgH="393480" progId="Equation.3">
                  <p:embed/>
                </p:oleObj>
              </mc:Choice>
              <mc:Fallback>
                <p:oleObj name="Equation" r:id="rId10" imgW="133344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41953" y="5857875"/>
                        <a:ext cx="3017837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219574" y="3565525"/>
          <a:ext cx="28432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12" imgW="1257120" imgH="444240" progId="Equation.3">
                  <p:embed/>
                </p:oleObj>
              </mc:Choice>
              <mc:Fallback>
                <p:oleObj name="Equation" r:id="rId12" imgW="1257120" imgH="4442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19574" y="3565525"/>
                        <a:ext cx="2843213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207404" y="4711700"/>
          <a:ext cx="27273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14" imgW="1206360" imgH="444240" progId="Equation.3">
                  <p:embed/>
                </p:oleObj>
              </mc:Choice>
              <mc:Fallback>
                <p:oleObj name="Equation" r:id="rId14" imgW="1206360" imgH="4442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07404" y="4711700"/>
                        <a:ext cx="27273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244974" y="5857875"/>
          <a:ext cx="29575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Equation" r:id="rId16" imgW="1307880" imgH="431640" progId="Equation.3">
                  <p:embed/>
                </p:oleObj>
              </mc:Choice>
              <mc:Fallback>
                <p:oleObj name="Equation" r:id="rId16" imgW="1307880" imgH="431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44974" y="5857875"/>
                        <a:ext cx="2957513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273580" y="30598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005BA9"/>
                </a:solidFill>
              </a:rPr>
              <a:t>Actual Rates: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2400" y="1716671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005BA9"/>
                </a:solidFill>
              </a:rPr>
              <a:t>Relative Rates:</a:t>
            </a:r>
          </a:p>
        </p:txBody>
      </p:sp>
    </p:spTree>
    <p:extLst>
      <p:ext uri="{BB962C8B-B14F-4D97-AF65-F5344CB8AC3E}">
        <p14:creationId xmlns:p14="http://schemas.microsoft.com/office/powerpoint/2010/main" val="4085813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Proposing a Mechanism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320360"/>
              </p:ext>
            </p:extLst>
          </p:nvPr>
        </p:nvGraphicFramePr>
        <p:xfrm>
          <a:off x="746127" y="2860398"/>
          <a:ext cx="2937933" cy="94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1" name="Equation" r:id="rId4" imgW="1333440" imgH="431640" progId="Equation.3">
                  <p:embed/>
                </p:oleObj>
              </mc:Choice>
              <mc:Fallback>
                <p:oleObj name="Equation" r:id="rId4" imgW="1333440" imgH="43164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127" y="2860398"/>
                        <a:ext cx="2937933" cy="946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84668" y="2467802"/>
            <a:ext cx="2532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Solve for </a:t>
            </a:r>
            <a:r>
              <a:rPr lang="en-US" sz="2000" dirty="0">
                <a:solidFill>
                  <a:srgbClr val="005BA9"/>
                </a:solidFill>
                <a:latin typeface="Arial"/>
                <a:cs typeface="Arial"/>
              </a:rPr>
              <a:t>[NO</a:t>
            </a:r>
            <a:r>
              <a:rPr lang="en-US" sz="2000" baseline="-25000" dirty="0">
                <a:solidFill>
                  <a:srgbClr val="005BA9"/>
                </a:solidFill>
                <a:latin typeface="Arial"/>
                <a:cs typeface="Arial"/>
              </a:rPr>
              <a:t>3</a:t>
            </a:r>
            <a:r>
              <a:rPr lang="en-US" sz="2000" dirty="0">
                <a:solidFill>
                  <a:srgbClr val="005BA9"/>
                </a:solidFill>
                <a:latin typeface="Arial"/>
                <a:cs typeface="Arial"/>
              </a:rPr>
              <a:t>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447800" y="1214735"/>
                <a:ext cx="2775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NO + 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2</a:t>
                </a:r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Wingdings" charset="0"/>
                      </a:rPr>
                      <m:t>⇌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 NO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  <a:t>3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14735"/>
                <a:ext cx="2775260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461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76200" y="1214735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1: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95800" y="1214735"/>
            <a:ext cx="3148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[NO][O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200" y="1819870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2: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47800" y="1824335"/>
            <a:ext cx="3234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+ NO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2NO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06075" y="1838980"/>
            <a:ext cx="3407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Rate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[NO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][NO]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80867" y="1129381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000" i="1" dirty="0">
                <a:solidFill>
                  <a:srgbClr val="F32518"/>
                </a:solidFill>
                <a:latin typeface="Arial"/>
                <a:cs typeface="Arial"/>
              </a:rPr>
              <a:t>fast &amp; reversible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60267" y="1939780"/>
            <a:ext cx="99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defRPr/>
            </a:pPr>
            <a:r>
              <a:rPr lang="en-US" sz="2200" i="1" dirty="0">
                <a:solidFill>
                  <a:srgbClr val="F32518"/>
                </a:solidFill>
                <a:latin typeface="Arial"/>
                <a:cs typeface="Arial"/>
              </a:rPr>
              <a:t>slow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4667" y="3832237"/>
            <a:ext cx="5748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Plug into rate law from rate-determining step.</a:t>
            </a:r>
            <a:endParaRPr lang="en-US" sz="2000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168674"/>
              </p:ext>
            </p:extLst>
          </p:nvPr>
        </p:nvGraphicFramePr>
        <p:xfrm>
          <a:off x="606425" y="4827588"/>
          <a:ext cx="41973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2" name="Equation" r:id="rId7" imgW="1904760" imgH="482400" progId="Equation.3">
                  <p:embed/>
                </p:oleObj>
              </mc:Choice>
              <mc:Fallback>
                <p:oleObj name="Equation" r:id="rId7" imgW="1904760" imgH="4824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6425" y="4827588"/>
                        <a:ext cx="419735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509458"/>
              </p:ext>
            </p:extLst>
          </p:nvPr>
        </p:nvGraphicFramePr>
        <p:xfrm>
          <a:off x="619015" y="4352594"/>
          <a:ext cx="2965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Equation" r:id="rId9" imgW="1346040" imgH="228600" progId="Equation.3">
                  <p:embed/>
                </p:oleObj>
              </mc:Choice>
              <mc:Fallback>
                <p:oleObj name="Equation" r:id="rId9" imgW="1346040" imgH="228600" progId="Equation.3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015" y="4352594"/>
                        <a:ext cx="2965450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67986"/>
              </p:ext>
            </p:extLst>
          </p:nvPr>
        </p:nvGraphicFramePr>
        <p:xfrm>
          <a:off x="612775" y="5875338"/>
          <a:ext cx="32750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Equation" r:id="rId11" imgW="1485720" imgH="431640" progId="Equation.3">
                  <p:embed/>
                </p:oleObj>
              </mc:Choice>
              <mc:Fallback>
                <p:oleObj name="Equation" r:id="rId11" imgW="1485720" imgH="431640" progId="Equation.3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775" y="5875338"/>
                        <a:ext cx="3275013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28030"/>
              </p:ext>
            </p:extLst>
          </p:nvPr>
        </p:nvGraphicFramePr>
        <p:xfrm>
          <a:off x="5198534" y="6160294"/>
          <a:ext cx="37496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Equation" r:id="rId13" imgW="1701720" imgH="253800" progId="Equation.3">
                  <p:embed/>
                </p:oleObj>
              </mc:Choice>
              <mc:Fallback>
                <p:oleObj name="Equation" r:id="rId13" imgW="1701720" imgH="253800" progId="Equation.3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98534" y="6160294"/>
                        <a:ext cx="37496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50"/>
          <p:cNvSpPr/>
          <p:nvPr/>
        </p:nvSpPr>
        <p:spPr bwMode="auto">
          <a:xfrm>
            <a:off x="5198533" y="6096000"/>
            <a:ext cx="3869267" cy="685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57800" y="3725612"/>
            <a:ext cx="3886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Plausible…but need to experimentally verify RDS step, intermediates, etc.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34000" y="5262025"/>
            <a:ext cx="3716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i="1" dirty="0">
                <a:solidFill>
                  <a:srgbClr val="005BA9"/>
                </a:solidFill>
                <a:latin typeface="Arial"/>
                <a:cs typeface="Arial"/>
              </a:rPr>
              <a:t>Rate law of rate-determining step will be the overall rate law</a:t>
            </a:r>
            <a:endParaRPr lang="en-US" sz="2000" dirty="0">
              <a:solidFill>
                <a:srgbClr val="005BA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14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/>
      <p:bldP spid="5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Multi-step Reaction Energy Profiles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6200" y="8382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23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t="22375" b="19526"/>
          <a:stretch/>
        </p:blipFill>
        <p:spPr bwMode="auto">
          <a:xfrm>
            <a:off x="0" y="1055841"/>
            <a:ext cx="7239000" cy="49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 bwMode="auto">
          <a:xfrm>
            <a:off x="3829050" y="2243764"/>
            <a:ext cx="23241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7200" y="1022894"/>
            <a:ext cx="6934200" cy="14917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9200" y="913018"/>
            <a:ext cx="723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2NO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 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→ 2NO(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 + O</a:t>
            </a:r>
            <a:r>
              <a:rPr lang="en-US" sz="36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(</a:t>
            </a:r>
            <a:r>
              <a:rPr lang="en-US" sz="3600" i="1" dirty="0">
                <a:solidFill>
                  <a:schemeClr val="accent4"/>
                </a:solidFill>
                <a:ea typeface="ＭＳ Ｐゴシック" charset="-128"/>
              </a:rPr>
              <a:t>g</a:t>
            </a:r>
            <a:r>
              <a:rPr lang="en-US" sz="3600" dirty="0">
                <a:solidFill>
                  <a:schemeClr val="accent4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4" name="Left Brace 3"/>
          <p:cNvSpPr/>
          <p:nvPr/>
        </p:nvSpPr>
        <p:spPr bwMode="auto">
          <a:xfrm rot="16200000">
            <a:off x="2182283" y="4696885"/>
            <a:ext cx="228601" cy="2722033"/>
          </a:xfrm>
          <a:prstGeom prst="leftBrac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7" name="Left Brace 26"/>
          <p:cNvSpPr/>
          <p:nvPr/>
        </p:nvSpPr>
        <p:spPr bwMode="auto">
          <a:xfrm rot="16200000">
            <a:off x="4800599" y="4876802"/>
            <a:ext cx="228601" cy="2362199"/>
          </a:xfrm>
          <a:prstGeom prst="leftBrac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5903" y="6172200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ea typeface="ＭＳ Ｐゴシック" charset="-128"/>
              </a:rPr>
              <a:t>2NO</a:t>
            </a:r>
            <a:r>
              <a:rPr lang="en-US" sz="24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400" dirty="0">
                <a:solidFill>
                  <a:schemeClr val="accent4"/>
                </a:solidFill>
                <a:ea typeface="ＭＳ Ｐゴシック" charset="-128"/>
              </a:rPr>
              <a:t> → NO</a:t>
            </a:r>
            <a:r>
              <a:rPr lang="en-US" sz="2400" baseline="-25000" dirty="0">
                <a:solidFill>
                  <a:schemeClr val="accent4"/>
                </a:solidFill>
                <a:ea typeface="ＭＳ Ｐゴシック" charset="-128"/>
              </a:rPr>
              <a:t>3</a:t>
            </a:r>
            <a:r>
              <a:rPr lang="en-US" sz="2400" dirty="0">
                <a:solidFill>
                  <a:schemeClr val="accent4"/>
                </a:solidFill>
                <a:ea typeface="ＭＳ Ｐゴシック" charset="-128"/>
              </a:rPr>
              <a:t> 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10508" y="6172200"/>
            <a:ext cx="2808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ea typeface="ＭＳ Ｐゴシック" charset="-128"/>
              </a:rPr>
              <a:t>+ NO → 2NO + O</a:t>
            </a:r>
            <a:r>
              <a:rPr lang="en-US" sz="2400" baseline="-25000" dirty="0">
                <a:solidFill>
                  <a:schemeClr val="accent4"/>
                </a:solidFill>
                <a:ea typeface="ＭＳ Ｐゴシック" charset="-128"/>
              </a:rPr>
              <a:t>2</a:t>
            </a:r>
            <a:r>
              <a:rPr lang="en-US" sz="2400" dirty="0">
                <a:solidFill>
                  <a:schemeClr val="accent4"/>
                </a:solidFill>
                <a:ea typeface="ＭＳ Ｐゴシック" charset="-128"/>
              </a:rPr>
              <a:t> 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31" name="Picture 2" descr="FIG13"/>
          <p:cNvPicPr>
            <a:picLocks noChangeAspect="1" noChangeArrowheads="1"/>
          </p:cNvPicPr>
          <p:nvPr/>
        </p:nvPicPr>
        <p:blipFill rotWithShape="1">
          <a:blip r:embed="rId3"/>
          <a:srcRect t="79734" r="28421" b="16851"/>
          <a:stretch/>
        </p:blipFill>
        <p:spPr bwMode="auto">
          <a:xfrm>
            <a:off x="1752600" y="5562600"/>
            <a:ext cx="5181600" cy="29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1371600" y="6553200"/>
            <a:ext cx="209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elementary step 1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46135" y="6553200"/>
            <a:ext cx="209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elementary step 2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93635" y="2297668"/>
            <a:ext cx="209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i="1" dirty="0">
                <a:solidFill>
                  <a:srgbClr val="005BA9"/>
                </a:solidFill>
                <a:latin typeface="Arial"/>
                <a:cs typeface="Arial"/>
              </a:rPr>
              <a:t>Transition state #1</a:t>
            </a:r>
            <a:endParaRPr lang="en-US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31885" y="3056690"/>
            <a:ext cx="209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i="1" dirty="0">
                <a:solidFill>
                  <a:srgbClr val="005BA9"/>
                </a:solidFill>
                <a:latin typeface="Arial"/>
                <a:cs typeface="Arial"/>
              </a:rPr>
              <a:t>Transition state #2</a:t>
            </a:r>
            <a:endParaRPr lang="en-US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1800" y="1533530"/>
            <a:ext cx="46182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Step 1 has a high activation energy barrier, meaning it is slow.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99629" y="2265401"/>
            <a:ext cx="42177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Step 2 has a lower activation energy barrier, meaning it is fast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77000" y="3733801"/>
            <a:ext cx="24352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If provided an energy profile of a multistep reaction, can determine RDS!</a:t>
            </a:r>
            <a:endParaRPr lang="en-US" sz="2200" dirty="0">
              <a:solidFill>
                <a:srgbClr val="005BA9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15619" y="3241249"/>
            <a:ext cx="987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200" i="1" dirty="0">
                <a:solidFill>
                  <a:srgbClr val="005BA9"/>
                </a:solidFill>
                <a:latin typeface="Arial"/>
                <a:cs typeface="Arial"/>
              </a:rPr>
              <a:t>RDS!</a:t>
            </a:r>
            <a:endParaRPr lang="en-US" sz="2200" dirty="0">
              <a:solidFill>
                <a:srgbClr val="005BA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389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7" grpId="0" animBg="1"/>
      <p:bldP spid="6" grpId="0"/>
      <p:bldP spid="30" grpId="0"/>
      <p:bldP spid="32" grpId="0"/>
      <p:bldP spid="35" grpId="0"/>
      <p:bldP spid="36" grpId="0"/>
      <p:bldP spid="54" grpId="0"/>
      <p:bldP spid="55" grpId="0"/>
      <p:bldP spid="56" grpId="0"/>
      <p:bldP spid="57" grpId="0"/>
      <p:bldP spid="5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Catalysts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1" y="1066800"/>
            <a:ext cx="8991600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/>
                </a:solidFill>
              </a:rPr>
              <a:t>Catalyst</a:t>
            </a:r>
            <a:r>
              <a:rPr lang="en-US" altLang="en-US" sz="3200" dirty="0">
                <a:solidFill>
                  <a:schemeClr val="accent4"/>
                </a:solidFill>
              </a:rPr>
              <a:t>: A substance added to a reaction that increases the rate of the reaction but is not consumed in the process</a:t>
            </a:r>
          </a:p>
          <a:p>
            <a:pPr marL="914400" lvl="1" indent="-457200"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chemeClr val="accent4"/>
                </a:solidFill>
              </a:rPr>
              <a:t>Generally changes reaction mechanism, permitting faster rates</a:t>
            </a:r>
          </a:p>
          <a:p>
            <a:pPr marL="914400" lvl="1" indent="-457200"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chemeClr val="accent4"/>
                </a:solidFill>
              </a:rPr>
              <a:t>Often used to allow reactions to run faster at lower temperatures</a:t>
            </a:r>
          </a:p>
          <a:p>
            <a:pPr marL="914400" lvl="1" indent="-457200"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chemeClr val="accent4"/>
                </a:solidFill>
              </a:rPr>
              <a:t>Enzymes are catalysts for biochemical reactions</a:t>
            </a:r>
          </a:p>
          <a:p>
            <a:pPr marL="914400" lvl="1" indent="-457200">
              <a:buFont typeface="Arial" panose="020B0604020202020204" pitchFamily="34" charset="0"/>
              <a:buChar char="–"/>
            </a:pPr>
            <a:r>
              <a:rPr lang="en-US" altLang="en-US" sz="2800" i="1">
                <a:solidFill>
                  <a:srgbClr val="FF0000"/>
                </a:solidFill>
              </a:rPr>
              <a:t>Fundamentally, </a:t>
            </a:r>
            <a:r>
              <a:rPr lang="en-US" altLang="en-US" sz="2800" i="1" dirty="0">
                <a:solidFill>
                  <a:srgbClr val="FF0000"/>
                </a:solidFill>
              </a:rPr>
              <a:t>catalysts lower the activation energy barrier for a reaction.</a:t>
            </a:r>
          </a:p>
        </p:txBody>
      </p:sp>
    </p:spTree>
    <p:extLst>
      <p:ext uri="{BB962C8B-B14F-4D97-AF65-F5344CB8AC3E}">
        <p14:creationId xmlns:p14="http://schemas.microsoft.com/office/powerpoint/2010/main" val="482149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Catalysts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881" r="4005"/>
          <a:stretch/>
        </p:blipFill>
        <p:spPr>
          <a:xfrm>
            <a:off x="8467" y="3730455"/>
            <a:ext cx="9135533" cy="3127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362200" y="4000500"/>
            <a:ext cx="1600200" cy="876300"/>
          </a:xfrm>
          <a:prstGeom prst="rect">
            <a:avLst/>
          </a:prstGeom>
          <a:solidFill>
            <a:srgbClr val="E5E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3402387" y="1836928"/>
            <a:ext cx="949672" cy="5334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7467600" y="2656820"/>
            <a:ext cx="914400" cy="5334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316133" y="1575777"/>
            <a:ext cx="304830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200" dirty="0"/>
              <a:t>rate-determining step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8001219" y="2283887"/>
            <a:ext cx="1295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200" dirty="0"/>
              <a:t>fast step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44857" y="1828800"/>
            <a:ext cx="6017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+ I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H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O(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+ IO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07742" y="2667000"/>
            <a:ext cx="7226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+ IO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H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O(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+ O</a:t>
            </a:r>
            <a:r>
              <a:rPr lang="en-US" sz="28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+ I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8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81200" y="1058616"/>
            <a:ext cx="6295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2H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  <a:sym typeface="Wingdings" charset="0"/>
              </a:rPr>
              <a:t>→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 H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O(</a:t>
            </a:r>
            <a:r>
              <a:rPr lang="en-US" sz="3600" i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) + O</a:t>
            </a:r>
            <a:r>
              <a:rPr lang="en-US" sz="36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Arial"/>
                <a:cs typeface="Arial"/>
              </a:rPr>
              <a:t>aq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791418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1: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2667001"/>
            <a:ext cx="138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Step 2: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" y="1097860"/>
            <a:ext cx="1622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Overall: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3491425" y="2361387"/>
            <a:ext cx="114165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i="1" dirty="0">
                <a:solidFill>
                  <a:srgbClr val="FF0000"/>
                </a:solidFill>
              </a:rPr>
              <a:t>catalyst</a:t>
            </a:r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6619256" y="3198166"/>
            <a:ext cx="114165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i="1" dirty="0">
                <a:solidFill>
                  <a:srgbClr val="FF0000"/>
                </a:solidFill>
              </a:rPr>
              <a:t>catalyst</a:t>
            </a: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289610" y="3704716"/>
            <a:ext cx="191311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200" b="1" dirty="0"/>
              <a:t>With catalyst</a:t>
            </a:r>
          </a:p>
        </p:txBody>
      </p:sp>
      <p:sp>
        <p:nvSpPr>
          <p:cNvPr id="33" name="Rectangle 20"/>
          <p:cNvSpPr>
            <a:spLocks noChangeArrowheads="1"/>
          </p:cNvSpPr>
          <p:nvPr/>
        </p:nvSpPr>
        <p:spPr bwMode="auto">
          <a:xfrm>
            <a:off x="5030591" y="3725857"/>
            <a:ext cx="12855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200" b="1" dirty="0"/>
              <a:t>Without catalyst</a:t>
            </a:r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2051018" y="4205593"/>
            <a:ext cx="24454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lower energy barrier</a:t>
            </a:r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6790268" y="3920159"/>
            <a:ext cx="22532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large energy barrier</a:t>
            </a:r>
          </a:p>
        </p:txBody>
      </p:sp>
    </p:spTree>
    <p:extLst>
      <p:ext uri="{BB962C8B-B14F-4D97-AF65-F5344CB8AC3E}">
        <p14:creationId xmlns:p14="http://schemas.microsoft.com/office/powerpoint/2010/main" val="3810402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344" y="1143000"/>
            <a:ext cx="8839200" cy="990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Calculate the relative and average reaction rate for the time period between 15 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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s and 30 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  <a:sym typeface="Symbol" pitchFamily="18" charset="2"/>
              </a:rPr>
              <a:t></a:t>
            </a:r>
            <a:r>
              <a:rPr lang="en-US" sz="2800" dirty="0">
                <a:solidFill>
                  <a:schemeClr val="accent4"/>
                </a:solidFill>
                <a:latin typeface="Arial" charset="0"/>
                <a:cs typeface="Arial" charset="0"/>
              </a:rPr>
              <a:t>s using the data below:  </a:t>
            </a:r>
          </a:p>
        </p:txBody>
      </p:sp>
      <p:graphicFrame>
        <p:nvGraphicFramePr>
          <p:cNvPr id="60455" name="Group 39"/>
          <p:cNvGraphicFramePr>
            <a:graphicFrameLocks noGrp="1"/>
          </p:cNvGraphicFramePr>
          <p:nvPr/>
        </p:nvGraphicFramePr>
        <p:xfrm>
          <a:off x="1600200" y="2971800"/>
          <a:ext cx="5638800" cy="1828800"/>
        </p:xfrm>
        <a:graphic>
          <a:graphicData uri="http://schemas.openxmlformats.org/drawingml/2006/table">
            <a:tbl>
              <a:tblPr/>
              <a:tblGrid>
                <a:gridCol w="162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US" sz="24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Symbol"/>
                        </a:rPr>
                        <a:t>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], [O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(</a:t>
                      </a:r>
                      <a:r>
                        <a:rPr lang="en-US" sz="24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Symbol"/>
                        </a:rPr>
                        <a:t>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[NO] (</a:t>
                      </a:r>
                      <a:r>
                        <a:rPr lang="en-US" sz="24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Symbol"/>
                        </a:rPr>
                        <a:t>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152400"/>
            <a:ext cx="9144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9C1623"/>
                </a:solidFill>
                <a:latin typeface="Arial" charset="0"/>
              </a:defRPr>
            </a:lvl9pPr>
          </a:lstStyle>
          <a:p>
            <a:r>
              <a:rPr lang="en-US" sz="4400" kern="0" dirty="0">
                <a:solidFill>
                  <a:srgbClr val="084333"/>
                </a:solidFill>
                <a:cs typeface="Arial" panose="020B0604020202020204" pitchFamily="34" charset="0"/>
              </a:rPr>
              <a:t>Example: Average Reaction Rates</a:t>
            </a:r>
            <a:endParaRPr lang="en-US" sz="4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" y="990600"/>
            <a:ext cx="8991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7F2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300000" algn="tl" rotWithShape="0">
              <a:srgbClr val="0A5441"/>
            </a:outerShdw>
          </a:effectLst>
        </p:spPr>
      </p:cxn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2133600"/>
            <a:ext cx="77724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100000"/>
              </a:spcBef>
              <a:buFontTx/>
              <a:buNone/>
              <a:defRPr/>
            </a:pP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+  O</a:t>
            </a:r>
            <a:r>
              <a:rPr lang="en-US" sz="3400" kern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→  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2 NO(</a:t>
            </a:r>
            <a:r>
              <a:rPr lang="en-US" sz="3400" i="1" kern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14400" y="5029200"/>
          <a:ext cx="6910387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4" imgW="2895480" imgH="393480" progId="Equation.3">
                  <p:embed/>
                </p:oleObj>
              </mc:Choice>
              <mc:Fallback>
                <p:oleObj name="Equation" r:id="rId4" imgW="2895480" imgH="3934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029200"/>
                        <a:ext cx="6910387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62200" y="60960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5BA9"/>
                </a:solidFill>
              </a:rPr>
              <a:t>T</a:t>
            </a:r>
            <a:r>
              <a:rPr lang="en-US" sz="2800" i="1" baseline="-25000" dirty="0">
                <a:solidFill>
                  <a:srgbClr val="005BA9"/>
                </a:solidFill>
              </a:rPr>
              <a:t>f</a:t>
            </a:r>
            <a:r>
              <a:rPr lang="en-US" sz="2800" i="1" dirty="0">
                <a:solidFill>
                  <a:srgbClr val="005BA9"/>
                </a:solidFill>
              </a:rPr>
              <a:t> = 30 </a:t>
            </a:r>
            <a:r>
              <a:rPr lang="el-GR" sz="2800" i="1" dirty="0">
                <a:solidFill>
                  <a:srgbClr val="005BA9"/>
                </a:solidFill>
              </a:rPr>
              <a:t>μ</a:t>
            </a:r>
            <a:r>
              <a:rPr lang="en-US" sz="2800" i="1" dirty="0">
                <a:solidFill>
                  <a:srgbClr val="005BA9"/>
                </a:solidFill>
              </a:rPr>
              <a:t>s; T</a:t>
            </a:r>
            <a:r>
              <a:rPr lang="en-US" sz="2800" i="1" baseline="-25000" dirty="0">
                <a:solidFill>
                  <a:srgbClr val="005BA9"/>
                </a:solidFill>
              </a:rPr>
              <a:t>i</a:t>
            </a:r>
            <a:r>
              <a:rPr lang="en-US" sz="2800" i="1" dirty="0">
                <a:solidFill>
                  <a:srgbClr val="005BA9"/>
                </a:solidFill>
              </a:rPr>
              <a:t> = 15 </a:t>
            </a:r>
            <a:r>
              <a:rPr lang="el-GR" sz="2800" i="1" dirty="0">
                <a:solidFill>
                  <a:srgbClr val="005BA9"/>
                </a:solidFill>
              </a:rPr>
              <a:t>μ</a:t>
            </a:r>
            <a:r>
              <a:rPr lang="en-US" sz="2800" i="1" dirty="0">
                <a:solidFill>
                  <a:srgbClr val="005BA9"/>
                </a:solidFill>
              </a:rPr>
              <a:t>s </a:t>
            </a:r>
          </a:p>
        </p:txBody>
      </p:sp>
    </p:spTree>
    <p:extLst>
      <p:ext uri="{BB962C8B-B14F-4D97-AF65-F5344CB8AC3E}">
        <p14:creationId xmlns:p14="http://schemas.microsoft.com/office/powerpoint/2010/main" val="677665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7f1ba9c7-0753-4592-b1f0-438b8f01af9a"/>
  <p:tag name="WASPOLLED" val="E763A179FD834E1DA44D5FAEB87B15C9"/>
  <p:tag name="TPVERSION" val="7"/>
  <p:tag name="TPFULLVERSION" val="8.6.1.7"/>
  <p:tag name="PPTVERSION" val="16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SLIDEGUID" val="48254B95D45A49ECBCA6FE86F3E8A792"/>
  <p:tag name="TPSLIDEBULLETSTYLE" val="2"/>
  <p:tag name="AUTOFORMATCHART" val="True"/>
  <p:tag name="HASRESULTS" val="False"/>
  <p:tag name="RESULTS" val="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C1F02A3BBD5241E0AF693476491CA8EE&lt;/guid&gt;&lt;date&gt;2/22/2019 12:18:3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8254B95D45A49ECBCA6FE86F3E8A792&lt;/guid&gt;&lt;repollguid&gt;43E76B5F605B4FE7BC6F616A20B7EBE6&lt;/repollguid&gt;&lt;sourceid&gt;D8F10C89074C4B39AA74E21E7EDA5762&lt;/sourceid&gt;&lt;questiontext&gt;Nitrogen dioxide undergoes thermal decomposition according to the second-order reaction: 2NO2(g) ? 2NO(g) + O2(g) When 0.500 M NO2 is allowed to react for 90.0 s, its concentration falls to 0.0196 M. What is the half-life of the reaction when [NO2]0 = 0.500 M?&lt;/questiontext&gt;&lt;showresults&gt;True&lt;/showresults&gt;&lt;responsegrid&gt;0&lt;/responsegrid&gt;&lt;countdowntime&gt;120&lt;/countdowntime&gt;&lt;metadata&gt;&lt;entry&gt;&lt;key&gt;AUTOFORMATCHART&lt;/key&gt;&lt;value&gt;True&lt;/value&gt;&lt;/entry&gt;&lt;entry&gt;&lt;key&gt;AUTOOPENPOLL&lt;/key&gt;&lt;value&gt;False&lt;/value&gt;&lt;/entry&gt;&lt;entry&gt;&lt;key&gt;LIVECHARTING&lt;/key&gt;&lt;value&gt;False&lt;/value&gt;&lt;/entry&gt;&lt;/metadata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0.273 s&lt;/answertext&gt;&lt;valuetype&gt;-1&lt;/valuetype&gt;&lt;/answer&gt;&lt;answer&gt;&lt;guid&gt;EBBD3F0D49BA4C3E80BE69A485BCB55C&lt;/guid&gt;&lt;answertext&gt;1.27 s&lt;/answertext&gt;&lt;valuetype&gt;-1&lt;/valuetype&gt;&lt;/answer&gt;&lt;answer&gt;&lt;guid&gt;354323F744574DEA814F277804820319&lt;/guid&gt;&lt;answertext&gt;3.67 s&lt;/answertext&gt;&lt;valuetype&gt;1&lt;/valuetype&gt;&lt;/answer&gt;&lt;answer&gt;&lt;guid&gt;3939F528E7224D27BB67F5A547D9F559&lt;/guid&gt;&lt;answertext&gt;3.40 s&lt;/answertext&gt;&lt;valuetype&gt;-1&lt;/valuetype&gt;&lt;/answer&gt;&lt;answer&gt;&lt;guid&gt;319F33BDA7974C76AD05F1426D1C8B66&lt;/guid&gt;&lt;answertext&gt;86.6 s&lt;/answertext&gt;&lt;valuetype&gt;-1&lt;/valuetype&gt;&lt;/answer&gt;&lt;/answers&gt;&lt;/multichoice&gt;&lt;/questions&gt;&lt;/questionlist&gt;"/>
  <p:tag name="LIVECHARTING" val="False"/>
  <p:tag name="AUTOOPENPOLL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HASRESULTS" val="True"/>
  <p:tag name="RESULTS" val="The first-order reaction A _ B has k = 5.67 s-1. If [A]0 = 0.500 M, how long will it take [A] = 0.124 M?[;crlf;]167[;]223[;]167[;]False[;]121[;][;crlf;]3.521[;]4[;]1.043[;]1.0879[;crlf;]15[;]-1[;]0.122 s1[;]0.122 s[;][;crlf;]18[;]-1[;]0.100 s2[;]0.100 s[;][;crlf;]6[;]-1[;]8.18 s3[;]8.18 s[;][;crlf;]121[;]1[;]0.246 s4[;]0.246 s[;][;crlf;]7[;]-1[;]0.488 s5[;]0.488 s[;][;crlf;]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1E2665EF4251456588C6741964ECB783&lt;/guid&gt;&lt;date&gt;2/16/2015 11:43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8254B95D45A49ECBCA6FE86F3E8A792&lt;/guid&gt;&lt;repollguid&gt;43E76B5F605B4FE7BC6F616A20B7EBE6&lt;/repollguid&gt;&lt;sourceid&gt;D8F10C89074C4B39AA74E21E7EDA5762&lt;/sourceid&gt;&lt;questiontext&gt;Nitrogen dioxide undergoes thermal decomposition according to the second-order reaction: 2NO2(g) _ 2NO2(g) + O2(g) When 0.500 M NO2 is allowed to react for 90.0 s, its concentration falls to 0.0196 M. What is the half-life of the reaction when [NO2]0 = 0.500 M?&lt;/questiontext&gt;&lt;showresults&gt;True&lt;/showresults&gt;&lt;responsegrid&gt;0&lt;/responsegrid&gt;&lt;countdowntime&gt;120&lt;/countdowntime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0.273 s&lt;/answertext&gt;&lt;valuetype&gt;-1&lt;/valuetype&gt;&lt;/answer&gt;&lt;answer&gt;&lt;guid&gt;EBBD3F0D49BA4C3E80BE69A485BCB55C&lt;/guid&gt;&lt;answertext&gt;1.27 s&lt;/answertext&gt;&lt;valuetype&gt;-1&lt;/valuetype&gt;&lt;/answer&gt;&lt;answer&gt;&lt;guid&gt;354323F744574DEA814F277804820319&lt;/guid&gt;&lt;answertext&gt;3.67 s&lt;/answertext&gt;&lt;valuetype&gt;1&lt;/valuetype&gt;&lt;/answer&gt;&lt;answer&gt;&lt;guid&gt;3939F528E7224D27BB67F5A547D9F559&lt;/guid&gt;&lt;answertext&gt;3.40 s&lt;/answertext&gt;&lt;valuetype&gt;-1&lt;/valuetype&gt;&lt;/answer&gt;&lt;answer&gt;&lt;guid&gt;319F33BDA7974C76AD05F1426D1C8B66&lt;/guid&gt;&lt;answertext&gt;86.6 s&lt;/answertext&gt;&lt;valuetype&gt;-1&lt;/valuetype&gt;&lt;/answer&gt;&lt;/answers&gt;&lt;/multichoice&gt;&lt;/questions&gt;&lt;/questionlist&gt;"/>
  <p:tag name="LIVECHARTING" val="False"/>
  <p:tag name="TYPE" val="0"/>
  <p:tag name="SLIDEGUID" val="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SLIDEBULLETSTYLE" val="2"/>
  <p:tag name="AUTOFORMATCHART" val="True"/>
  <p:tag name="HASRESULTS" val="False"/>
  <p:tag name="RESULTS" val="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4FBF46DC3F24D368D68C1481502EEA7&lt;/guid&gt;&lt;date&gt;2/13/2019 11:31:3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62DFACF9DD3492387306070AF75E39F&lt;/guid&gt;&lt;repollguid&gt;CB10FF0E9DFE489E876B5926CE150EC8&lt;/repollguid&gt;&lt;sourceid&gt;70C46469ED8E44EE9CE8CD5BE34002AD&lt;/sourceid&gt;&lt;questiontext&gt;Write the rate law and calculate the rate constant k for the reaction given, using the following data:        2NO  + 2H2  ?  N2  +  2H2O&lt;/questiontext&gt;&lt;showresults&gt;True&lt;/showresults&gt;&lt;responsegrid&gt;0&lt;/responsegrid&gt;&lt;countdowntime&gt;120&lt;/countdowntime&gt;&lt;metadata&gt;&lt;entry&gt;&lt;key&gt;AUTOFORMATCHART&lt;/key&gt;&lt;value&gt;True&lt;/value&gt;&lt;/entry&gt;&lt;entry&gt;&lt;key&gt;AUTOOPENPOLL&lt;/key&gt;&lt;value&gt;False&lt;/value&gt;&lt;/entry&gt;&lt;entry&gt;&lt;key&gt;LIVECHARTING&lt;/key&gt;&lt;value&gt;False&lt;/value&gt;&lt;/entry&gt;&lt;/metadata&gt;&lt;correctvalue&gt;1&lt;/correctvalue&gt;&lt;incorrectvalue&gt;1&lt;/incorrectvalue&gt;&lt;responselimit&gt;1&lt;/responselimit&gt;&lt;bulletstyle&gt;2&lt;/bulletstyle&gt;&lt;answers&gt;&lt;answer&gt;&lt;guid&gt;36EF8DB7F7704576B6295726B452CAE2&lt;/guid&gt;&lt;answertext&gt;0&lt;/answertext&gt;&lt;valuetype&gt;-1&lt;/valuetype&gt;&lt;/answer&gt;&lt;answer&gt;&lt;guid&gt;5C00B34CFDA44AE68F1921833C7996DC&lt;/guid&gt;&lt;answertext&gt;1&lt;/answertext&gt;&lt;valuetype&gt;-1&lt;/valuetype&gt;&lt;/answer&gt;&lt;answer&gt;&lt;guid&gt;E4F8E75387304BD6AD4B2BEBDD7E3088&lt;/guid&gt;&lt;answertext&gt;2&lt;/answertext&gt;&lt;valuetype&gt;-1&lt;/valuetype&gt;&lt;/answer&gt;&lt;answer&gt;&lt;guid&gt;21393627C895452AB414B3FDFCC77D94&lt;/guid&gt;&lt;answertext&gt;3&lt;/answertext&gt;&lt;valuetype&gt;1&lt;/valuetype&gt;&lt;/answer&gt;&lt;answer&gt;&lt;guid&gt;331DA4F165554623AF21B7787A128FB2&lt;/guid&gt;&lt;answertext&gt;4&lt;/answertext&gt;&lt;valuetype&gt;-1&lt;/valuetype&gt;&lt;/answer&gt;&lt;/answers&gt;&lt;/multichoice&gt;&lt;/questions&gt;&lt;/questionlist&gt;"/>
  <p:tag name="LIVECHARTING" val="False"/>
  <p:tag name="AUTOOPENPOLL" val="False"/>
  <p:tag name="TYPE" val="0"/>
  <p:tag name="SLIDEGUID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SLIDEBULLETSTYLE" val="2"/>
  <p:tag name="AUTOFORMATCHART" val="True"/>
  <p:tag name="HASRESULTS" val="False"/>
  <p:tag name="RESULTS" val="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4FBF46DC3F24D368D68C1481502EEA7&lt;/guid&gt;&lt;date&gt;2/13/2019 11:31:3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62DFACF9DD3492387306070AF75E39F&lt;/guid&gt;&lt;repollguid&gt;CB10FF0E9DFE489E876B5926CE150EC8&lt;/repollguid&gt;&lt;sourceid&gt;70C46469ED8E44EE9CE8CD5BE34002AD&lt;/sourceid&gt;&lt;questiontext&gt;Write the rate law and calculate the rate constant k for the reaction given, using the following data:        2NO  + 2H2  ?  N2  +  2H2O&lt;/questiontext&gt;&lt;showresults&gt;True&lt;/showresults&gt;&lt;responsegrid&gt;0&lt;/responsegrid&gt;&lt;countdowntime&gt;120&lt;/countdowntime&gt;&lt;metadata&gt;&lt;entry&gt;&lt;key&gt;AUTOFORMATCHART&lt;/key&gt;&lt;value&gt;True&lt;/value&gt;&lt;/entry&gt;&lt;entry&gt;&lt;key&gt;AUTOOPENPOLL&lt;/key&gt;&lt;value&gt;False&lt;/value&gt;&lt;/entry&gt;&lt;entry&gt;&lt;key&gt;LIVECHARTING&lt;/key&gt;&lt;value&gt;False&lt;/value&gt;&lt;/entry&gt;&lt;/metadata&gt;&lt;correctvalue&gt;1&lt;/correctvalue&gt;&lt;incorrectvalue&gt;1&lt;/incorrectvalue&gt;&lt;responselimit&gt;1&lt;/responselimit&gt;&lt;bulletstyle&gt;2&lt;/bulletstyle&gt;&lt;answers&gt;&lt;answer&gt;&lt;guid&gt;36EF8DB7F7704576B6295726B452CAE2&lt;/guid&gt;&lt;answertext&gt;0&lt;/answertext&gt;&lt;valuetype&gt;-1&lt;/valuetype&gt;&lt;/answer&gt;&lt;answer&gt;&lt;guid&gt;5C00B34CFDA44AE68F1921833C7996DC&lt;/guid&gt;&lt;answertext&gt;1&lt;/answertext&gt;&lt;valuetype&gt;-1&lt;/valuetype&gt;&lt;/answer&gt;&lt;answer&gt;&lt;guid&gt;E4F8E75387304BD6AD4B2BEBDD7E3088&lt;/guid&gt;&lt;answertext&gt;2&lt;/answertext&gt;&lt;valuetype&gt;-1&lt;/valuetype&gt;&lt;/answer&gt;&lt;answer&gt;&lt;guid&gt;21393627C895452AB414B3FDFCC77D94&lt;/guid&gt;&lt;answertext&gt;3&lt;/answertext&gt;&lt;valuetype&gt;1&lt;/valuetype&gt;&lt;/answer&gt;&lt;answer&gt;&lt;guid&gt;331DA4F165554623AF21B7787A128FB2&lt;/guid&gt;&lt;answertext&gt;4&lt;/answertext&gt;&lt;valuetype&gt;-1&lt;/valuetype&gt;&lt;/answer&gt;&lt;/answers&gt;&lt;/multichoice&gt;&lt;/questions&gt;&lt;/questionlist&gt;"/>
  <p:tag name="LIVECHARTING" val="False"/>
  <p:tag name="AUTOOPENPOLL" val="False"/>
  <p:tag name="TYPE" val="0"/>
  <p:tag name="SLIDEGUID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SLIDEGUID" val="671DEF0A42A34AA399FB633E694D5419"/>
  <p:tag name="TPSLIDEBULLETSTYLE" val="2"/>
  <p:tag name="AUTOFORMATCHART" val="True"/>
  <p:tag name="HASRESULTS" val="False"/>
  <p:tag name="RESULTS" val="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B62C05E2DD24A1FA60D39A37B8BBE5B&lt;/guid&gt;&lt;date&gt;2/22/2019 12:18:3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71DEF0A42A34AA399FB633E694D5419&lt;/guid&gt;&lt;repollguid&gt;43E76B5F605B4FE7BC6F616A20B7EBE6&lt;/repollguid&gt;&lt;sourceid&gt;D8F10C89074C4B39AA74E21E7EDA5762&lt;/sourceid&gt;&lt;questiontext&gt;Indicate which of the following plots would be obtained for a first-order reaction.&lt;/questiontext&gt;&lt;showresults&gt;True&lt;/showresults&gt;&lt;responsegrid&gt;0&lt;/responsegrid&gt;&lt;countdowntime&gt;120&lt;/countdowntime&gt;&lt;metadata&gt;&lt;entry&gt;&lt;key&gt;AUTOFORMATCHART&lt;/key&gt;&lt;value&gt;True&lt;/value&gt;&lt;/entry&gt;&lt;entry&gt;&lt;key&gt;AUTOOPENPOLL&lt;/key&gt;&lt;value&gt;False&lt;/value&gt;&lt;/entry&gt;&lt;entry&gt;&lt;key&gt;LIVECHARTING&lt;/key&gt;&lt;value&gt;False&lt;/value&gt;&lt;/entry&gt;&lt;/metadata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&lt;/answertext&gt;&lt;valuetype&gt;-1&lt;/valuetype&gt;&lt;/answer&gt;&lt;answer&gt;&lt;guid&gt;EBBD3F0D49BA4C3E80BE69A485BCB55C&lt;/guid&gt;&lt;answertext&gt;&lt;/answertext&gt;&lt;valuetype&gt;1&lt;/valuetype&gt;&lt;/answer&gt;&lt;answer&gt;&lt;guid&gt;354323F744574DEA814F277804820319&lt;/guid&gt;&lt;answertext&gt;&lt;/answertext&gt;&lt;valuetype&gt;-1&lt;/valuetype&gt;&lt;/answer&gt;&lt;answer&gt;&lt;guid&gt;3939F528E7224D27BB67F5A547D9F559&lt;/guid&gt;&lt;answertext&gt;&lt;/answertext&gt;&lt;valuetype&gt;-1&lt;/valuetype&gt;&lt;/answer&gt;&lt;answer&gt;&lt;guid&gt;319F33BDA7974C76AD05F1426D1C8B66&lt;/guid&gt;&lt;answertext&gt;&lt;/answertext&gt;&lt;valuetype&gt;-1&lt;/valuetype&gt;&lt;/answer&gt;&lt;/answers&gt;&lt;/multichoice&gt;&lt;/questions&gt;&lt;/questionlist&gt;"/>
  <p:tag name="LIVECHARTING" val="False"/>
  <p:tag name="AUTOOPENPOLL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SLIDEGUID" val="0A6C7D6FDA064471BE98B41D2E1C5498"/>
  <p:tag name="TPSLIDEBULLETSTYLE" val="2"/>
  <p:tag name="AUTOFORMATCHART" val="True"/>
  <p:tag name="HASRESULTS" val="False"/>
  <p:tag name="RESULTS" val="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FB709FF5EBD4EDC846BB2D1AD0AA521&lt;/guid&gt;&lt;date&gt;2/22/2019 12:18:3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A6C7D6FDA064471BE98B41D2E1C5498&lt;/guid&gt;&lt;repollguid&gt;43E76B5F605B4FE7BC6F616A20B7EBE6&lt;/repollguid&gt;&lt;sourceid&gt;D8F10C89074C4B39AA74E21E7EDA5762&lt;/sourceid&gt;&lt;questiontext&gt;The first-order reaction A ? B has k = 5.67 s-1. If [A]0 = 0.500 M, how long will it take [A] = 0.124 M?&lt;/questiontext&gt;&lt;showresults&gt;True&lt;/showresults&gt;&lt;responsegrid&gt;0&lt;/responsegrid&gt;&lt;countdowntime&gt;120&lt;/countdowntime&gt;&lt;metadata&gt;&lt;entry&gt;&lt;key&gt;AUTOFORMATCHART&lt;/key&gt;&lt;value&gt;True&lt;/value&gt;&lt;/entry&gt;&lt;entry&gt;&lt;key&gt;AUTOOPENPOLL&lt;/key&gt;&lt;value&gt;False&lt;/value&gt;&lt;/entry&gt;&lt;entry&gt;&lt;key&gt;LIVECHARTING&lt;/key&gt;&lt;value&gt;False&lt;/value&gt;&lt;/entry&gt;&lt;/metadata&gt;&lt;correctvalue&gt;1&lt;/correctvalue&gt;&lt;incorrectvalue&gt;1&lt;/incorrectvalue&gt;&lt;responselimit&gt;1&lt;/responselimit&gt;&lt;bulletstyle&gt;2&lt;/bulletstyle&gt;&lt;answers&gt;&lt;answer&gt;&lt;guid&gt;235A117B12B04B11A918BEA3A0788020&lt;/guid&gt;&lt;answertext&gt;0.122 s&lt;/answertext&gt;&lt;valuetype&gt;-1&lt;/valuetype&gt;&lt;/answer&gt;&lt;answer&gt;&lt;guid&gt;EBBD3F0D49BA4C3E80BE69A485BCB55C&lt;/guid&gt;&lt;answertext&gt;0.100 s&lt;/answertext&gt;&lt;valuetype&gt;-1&lt;/valuetype&gt;&lt;/answer&gt;&lt;answer&gt;&lt;guid&gt;354323F744574DEA814F277804820319&lt;/guid&gt;&lt;answertext&gt;8.18 s&lt;/answertext&gt;&lt;valuetype&gt;-1&lt;/valuetype&gt;&lt;/answer&gt;&lt;answer&gt;&lt;guid&gt;3939F528E7224D27BB67F5A547D9F559&lt;/guid&gt;&lt;answertext&gt;0.246 s&lt;/answertext&gt;&lt;valuetype&gt;1&lt;/valuetype&gt;&lt;/answer&gt;&lt;answer&gt;&lt;guid&gt;319F33BDA7974C76AD05F1426D1C8B66&lt;/guid&gt;&lt;answertext&gt;0.488 s&lt;/answertext&gt;&lt;valuetype&gt;-1&lt;/valuetype&gt;&lt;/answer&gt;&lt;/answers&gt;&lt;/multichoice&gt;&lt;/questions&gt;&lt;/questionlist&gt;"/>
  <p:tag name="LIVECHARTING" val="False"/>
  <p:tag name="AUTOOPENPOLL" val="False"/>
</p:tagLst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Rounded MT Bol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3_Custom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99CC00"/>
      </a:folHlink>
    </a:clrScheme>
    <a:fontScheme name="3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WSU">
  <a:themeElements>
    <a:clrScheme name="Custom 2">
      <a:dk1>
        <a:srgbClr val="084333"/>
      </a:dk1>
      <a:lt1>
        <a:srgbClr val="FFFFFF"/>
      </a:lt1>
      <a:dk2>
        <a:srgbClr val="B87F24"/>
      </a:dk2>
      <a:lt2>
        <a:srgbClr val="FFFFFF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stoker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oker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oker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Slit">
  <a:themeElements>
    <a:clrScheme name="1_Slit 1">
      <a:dk1>
        <a:srgbClr val="8C0000"/>
      </a:dk1>
      <a:lt1>
        <a:srgbClr val="FFFFFF"/>
      </a:lt1>
      <a:dk2>
        <a:srgbClr val="720000"/>
      </a:dk2>
      <a:lt2>
        <a:srgbClr val="FFFFCC"/>
      </a:lt2>
      <a:accent1>
        <a:srgbClr val="FF3300"/>
      </a:accent1>
      <a:accent2>
        <a:srgbClr val="BE7960"/>
      </a:accent2>
      <a:accent3>
        <a:srgbClr val="BCAAAA"/>
      </a:accent3>
      <a:accent4>
        <a:srgbClr val="DADADA"/>
      </a:accent4>
      <a:accent5>
        <a:srgbClr val="FFADAA"/>
      </a:accent5>
      <a:accent6>
        <a:srgbClr val="AC6D56"/>
      </a:accent6>
      <a:hlink>
        <a:srgbClr val="FFCC66"/>
      </a:hlink>
      <a:folHlink>
        <a:srgbClr val="FF9900"/>
      </a:folHlink>
    </a:clrScheme>
    <a:fontScheme name="1_Sl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lit 1">
        <a:dk1>
          <a:srgbClr val="8C0000"/>
        </a:dk1>
        <a:lt1>
          <a:srgbClr val="FFFFFF"/>
        </a:lt1>
        <a:dk2>
          <a:srgbClr val="720000"/>
        </a:dk2>
        <a:lt2>
          <a:srgbClr val="FFFFCC"/>
        </a:lt2>
        <a:accent1>
          <a:srgbClr val="FF3300"/>
        </a:accent1>
        <a:accent2>
          <a:srgbClr val="BE7960"/>
        </a:accent2>
        <a:accent3>
          <a:srgbClr val="BCAAAA"/>
        </a:accent3>
        <a:accent4>
          <a:srgbClr val="DADADA"/>
        </a:accent4>
        <a:accent5>
          <a:srgbClr val="FFADAA"/>
        </a:accent5>
        <a:accent6>
          <a:srgbClr val="AC6D56"/>
        </a:accent6>
        <a:hlink>
          <a:srgbClr val="FFCC66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2">
        <a:dk1>
          <a:srgbClr val="674E2F"/>
        </a:dk1>
        <a:lt1>
          <a:srgbClr val="FFFFFF"/>
        </a:lt1>
        <a:dk2>
          <a:srgbClr val="533F27"/>
        </a:dk2>
        <a:lt2>
          <a:srgbClr val="D8B274"/>
        </a:lt2>
        <a:accent1>
          <a:srgbClr val="CC990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E2CAAA"/>
        </a:accent5>
        <a:accent6>
          <a:srgbClr val="81552A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3">
        <a:dk1>
          <a:srgbClr val="646464"/>
        </a:dk1>
        <a:lt1>
          <a:srgbClr val="FFFFFF"/>
        </a:lt1>
        <a:dk2>
          <a:srgbClr val="545454"/>
        </a:dk2>
        <a:lt2>
          <a:srgbClr val="D4D4CE"/>
        </a:lt2>
        <a:accent1>
          <a:srgbClr val="49747D"/>
        </a:accent1>
        <a:accent2>
          <a:srgbClr val="8F9699"/>
        </a:accent2>
        <a:accent3>
          <a:srgbClr val="B3B3B3"/>
        </a:accent3>
        <a:accent4>
          <a:srgbClr val="DADADA"/>
        </a:accent4>
        <a:accent5>
          <a:srgbClr val="B1BCBF"/>
        </a:accent5>
        <a:accent6>
          <a:srgbClr val="81878A"/>
        </a:accent6>
        <a:hlink>
          <a:srgbClr val="8DC4D7"/>
        </a:hlink>
        <a:folHlink>
          <a:srgbClr val="7FB97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4">
        <a:dk1>
          <a:srgbClr val="3A7400"/>
        </a:dk1>
        <a:lt1>
          <a:srgbClr val="FFFFFF"/>
        </a:lt1>
        <a:dk2>
          <a:srgbClr val="2E5C00"/>
        </a:dk2>
        <a:lt2>
          <a:srgbClr val="FFFFFF"/>
        </a:lt2>
        <a:accent1>
          <a:srgbClr val="79CA02"/>
        </a:accent1>
        <a:accent2>
          <a:srgbClr val="008080"/>
        </a:accent2>
        <a:accent3>
          <a:srgbClr val="ADB5AA"/>
        </a:accent3>
        <a:accent4>
          <a:srgbClr val="DADADA"/>
        </a:accent4>
        <a:accent5>
          <a:srgbClr val="BEE1AA"/>
        </a:accent5>
        <a:accent6>
          <a:srgbClr val="007373"/>
        </a:accent6>
        <a:hlink>
          <a:srgbClr val="A8DE0E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5">
        <a:dk1>
          <a:srgbClr val="008885"/>
        </a:dk1>
        <a:lt1>
          <a:srgbClr val="FFFFFF"/>
        </a:lt1>
        <a:dk2>
          <a:srgbClr val="007572"/>
        </a:dk2>
        <a:lt2>
          <a:srgbClr val="FFFF99"/>
        </a:lt2>
        <a:accent1>
          <a:srgbClr val="33CCCC"/>
        </a:accent1>
        <a:accent2>
          <a:srgbClr val="6D6FC7"/>
        </a:accent2>
        <a:accent3>
          <a:srgbClr val="AABDBC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FFFFCC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6">
        <a:dk1>
          <a:srgbClr val="0000AC"/>
        </a:dk1>
        <a:lt1>
          <a:srgbClr val="FFFFFF"/>
        </a:lt1>
        <a:dk2>
          <a:srgbClr val="000086"/>
        </a:dk2>
        <a:lt2>
          <a:srgbClr val="CCFFFF"/>
        </a:lt2>
        <a:accent1>
          <a:srgbClr val="0099FF"/>
        </a:accent1>
        <a:accent2>
          <a:srgbClr val="00B000"/>
        </a:accent2>
        <a:accent3>
          <a:srgbClr val="AAAAC3"/>
        </a:accent3>
        <a:accent4>
          <a:srgbClr val="DADADA"/>
        </a:accent4>
        <a:accent5>
          <a:srgbClr val="AACAFF"/>
        </a:accent5>
        <a:accent6>
          <a:srgbClr val="009F00"/>
        </a:accent6>
        <a:hlink>
          <a:srgbClr val="FFE701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7">
        <a:dk1>
          <a:srgbClr val="7474A2"/>
        </a:dk1>
        <a:lt1>
          <a:srgbClr val="FFFFFF"/>
        </a:lt1>
        <a:dk2>
          <a:srgbClr val="5E5E8E"/>
        </a:dk2>
        <a:lt2>
          <a:srgbClr val="D1D1DF"/>
        </a:lt2>
        <a:accent1>
          <a:srgbClr val="CC66FF"/>
        </a:accent1>
        <a:accent2>
          <a:srgbClr val="6666FF"/>
        </a:accent2>
        <a:accent3>
          <a:srgbClr val="B6B6C6"/>
        </a:accent3>
        <a:accent4>
          <a:srgbClr val="DADADA"/>
        </a:accent4>
        <a:accent5>
          <a:srgbClr val="E2B8FF"/>
        </a:accent5>
        <a:accent6>
          <a:srgbClr val="5C5CE7"/>
        </a:accent6>
        <a:hlink>
          <a:srgbClr val="FFCC99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it 8">
        <a:dk1>
          <a:srgbClr val="000000"/>
        </a:dk1>
        <a:lt1>
          <a:srgbClr val="D0DAE2"/>
        </a:lt1>
        <a:dk2>
          <a:srgbClr val="000000"/>
        </a:dk2>
        <a:lt2>
          <a:srgbClr val="E7EDF1"/>
        </a:lt2>
        <a:accent1>
          <a:srgbClr val="33CCCC"/>
        </a:accent1>
        <a:accent2>
          <a:srgbClr val="0099CC"/>
        </a:accent2>
        <a:accent3>
          <a:srgbClr val="E4EAEE"/>
        </a:accent3>
        <a:accent4>
          <a:srgbClr val="000000"/>
        </a:accent4>
        <a:accent5>
          <a:srgbClr val="ADE2E2"/>
        </a:accent5>
        <a:accent6>
          <a:srgbClr val="008AB9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it 9">
        <a:dk1>
          <a:srgbClr val="000000"/>
        </a:dk1>
        <a:lt1>
          <a:srgbClr val="FFFFFF"/>
        </a:lt1>
        <a:dk2>
          <a:srgbClr val="000000"/>
        </a:dk2>
        <a:lt2>
          <a:srgbClr val="E6E6E6"/>
        </a:lt2>
        <a:accent1>
          <a:srgbClr val="66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8A8AE7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89A8136BF0E6408A7EE80F2B175D41" ma:contentTypeVersion="1" ma:contentTypeDescription="Create a new document." ma:contentTypeScope="" ma:versionID="6dce2c443009a18122e0c36deab1533b">
  <xsd:schema xmlns:xsd="http://www.w3.org/2001/XMLSchema" xmlns:xs="http://www.w3.org/2001/XMLSchema" xmlns:p="http://schemas.microsoft.com/office/2006/metadata/properties" xmlns:ns3="1db68c72-decb-4fbb-9dfd-f5d953d90fb9" targetNamespace="http://schemas.microsoft.com/office/2006/metadata/properties" ma:root="true" ma:fieldsID="ab18438b590f5dc80899aa0f34786d9e" ns3:_="">
    <xsd:import namespace="1db68c72-decb-4fbb-9dfd-f5d953d90fb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b68c72-decb-4fbb-9dfd-f5d953d90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8F50C6-7181-4C20-A377-7E67956DAC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b68c72-decb-4fbb-9dfd-f5d953d90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F1DEFB-0364-4810-93CA-EEE8531003A3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1db68c72-decb-4fbb-9dfd-f5d953d90fb9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43109</TotalTime>
  <Words>6143</Words>
  <Application>Microsoft Macintosh PowerPoint</Application>
  <PresentationFormat>On-screen Show (4:3)</PresentationFormat>
  <Paragraphs>857</Paragraphs>
  <Slides>83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Arial</vt:lpstr>
      <vt:lpstr>Arial Black</vt:lpstr>
      <vt:lpstr>Arial Rounded MT Bold</vt:lpstr>
      <vt:lpstr>Calibri</vt:lpstr>
      <vt:lpstr>Cambria Math</vt:lpstr>
      <vt:lpstr>Georgia</vt:lpstr>
      <vt:lpstr>Helvetica</vt:lpstr>
      <vt:lpstr>Tahoma</vt:lpstr>
      <vt:lpstr>Times</vt:lpstr>
      <vt:lpstr>Times New Roman</vt:lpstr>
      <vt:lpstr>Wingdings</vt:lpstr>
      <vt:lpstr>1_Default Design</vt:lpstr>
      <vt:lpstr>3_Custom Design</vt:lpstr>
      <vt:lpstr>2_WSU</vt:lpstr>
      <vt:lpstr>1_Slit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the rate law and calculate the rate constant k for the reaction given, using the following data:          2NO  + 2H2  →  N2  +  2H2O</vt:lpstr>
      <vt:lpstr>Write the rate law and calculate the rate constant k for the reaction given, using the following data:          2NO  + 2H2  →  N2  +  2H2O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Kinetics Research (Dolson lab)</vt:lpstr>
      <vt:lpstr>Chemical Kinetics Research (Dolson lab)</vt:lpstr>
      <vt:lpstr>PowerPoint Presentation</vt:lpstr>
      <vt:lpstr>Indicate which of the following plots would be obtained for a first-order reaction.</vt:lpstr>
      <vt:lpstr>PowerPoint Presentation</vt:lpstr>
      <vt:lpstr>The first-order reaction A → B has k = 5.67 s-1. If [A]0 = 0.500 M, how long will it take [A] = 0.124 M?  Note that because it’s asking for [A] not ∆[A] we need to use the integrated rate law which is [A] vs 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Nitrogen dioxide undergoes thermal decomposition according to the second-order reaction:    2NO2(g) → 2NO(g) + O2(g)  When 0.500 M NO2 is allowed to react for 90.0 s, its concentration falls to 0.0196 M. What is the half-life of the reaction when [NO2]0 = 0.500 M? (time in sec.)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Given the following data for the reaction A → B, determine the activation energy, Ea, of the reaction.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OffCenter Concept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Compositor</dc:creator>
  <cp:lastModifiedBy>Yeoh, Alex</cp:lastModifiedBy>
  <cp:revision>2292</cp:revision>
  <cp:lastPrinted>2014-09-23T16:27:49Z</cp:lastPrinted>
  <dcterms:created xsi:type="dcterms:W3CDTF">2014-01-14T22:50:14Z</dcterms:created>
  <dcterms:modified xsi:type="dcterms:W3CDTF">2020-02-19T17:57:39Z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0x010100F189A8136BF0E6408A7EE80F2B175D41</vt:lpwstr>
  </property>
</Properties>
</file>